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73" r:id="rId3"/>
    <p:sldId id="259" r:id="rId4"/>
    <p:sldId id="258" r:id="rId5"/>
    <p:sldId id="277" r:id="rId6"/>
    <p:sldId id="279" r:id="rId7"/>
    <p:sldId id="278" r:id="rId8"/>
    <p:sldId id="286" r:id="rId9"/>
    <p:sldId id="275" r:id="rId10"/>
    <p:sldId id="281" r:id="rId11"/>
    <p:sldId id="282" r:id="rId12"/>
    <p:sldId id="283" r:id="rId13"/>
    <p:sldId id="284" r:id="rId14"/>
    <p:sldId id="276" r:id="rId15"/>
    <p:sldId id="287" r:id="rId16"/>
    <p:sldId id="285" r:id="rId17"/>
    <p:sldId id="288" r:id="rId18"/>
    <p:sldId id="289" r:id="rId19"/>
    <p:sldId id="280" r:id="rId20"/>
    <p:sldId id="290" r:id="rId21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1F497D"/>
    <a:srgbClr val="FF00FF"/>
    <a:srgbClr val="660066"/>
    <a:srgbClr val="336F79"/>
    <a:srgbClr val="007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44" autoAdjust="0"/>
    <p:restoredTop sz="65767" autoAdjust="0"/>
  </p:normalViewPr>
  <p:slideViewPr>
    <p:cSldViewPr>
      <p:cViewPr>
        <p:scale>
          <a:sx n="50" d="100"/>
          <a:sy n="50" d="100"/>
        </p:scale>
        <p:origin x="-1800" y="-5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18" d="100"/>
        <a:sy n="118" d="100"/>
      </p:scale>
      <p:origin x="0" y="117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GB" dirty="0" smtClean="0"/>
              <a:t>CHAIN Figures</a:t>
            </a:r>
            <a:endParaRPr lang="en-GB" dirty="0"/>
          </a:p>
        </c:rich>
      </c:tx>
      <c:layout/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Returner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2014/15</c:v>
                </c:pt>
                <c:pt idx="1">
                  <c:v>2015/16</c:v>
                </c:pt>
                <c:pt idx="2">
                  <c:v>2016/17</c:v>
                </c:pt>
                <c:pt idx="3">
                  <c:v>2017/18</c:v>
                </c:pt>
                <c:pt idx="4">
                  <c:v>2018/19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43</c:v>
                </c:pt>
                <c:pt idx="1">
                  <c:v>67</c:v>
                </c:pt>
                <c:pt idx="2">
                  <c:v>73</c:v>
                </c:pt>
                <c:pt idx="3">
                  <c:v>70</c:v>
                </c:pt>
                <c:pt idx="4">
                  <c:v>52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Stock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2014/15</c:v>
                </c:pt>
                <c:pt idx="1">
                  <c:v>2015/16</c:v>
                </c:pt>
                <c:pt idx="2">
                  <c:v>2016/17</c:v>
                </c:pt>
                <c:pt idx="3">
                  <c:v>2017/18</c:v>
                </c:pt>
                <c:pt idx="4">
                  <c:v>2018/19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88</c:v>
                </c:pt>
                <c:pt idx="1">
                  <c:v>101</c:v>
                </c:pt>
                <c:pt idx="2">
                  <c:v>113</c:v>
                </c:pt>
                <c:pt idx="3">
                  <c:v>117</c:v>
                </c:pt>
                <c:pt idx="4">
                  <c:v>98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Flow</c:v>
                </c:pt>
              </c:strCache>
            </c:strRef>
          </c:tx>
          <c:invertIfNegative val="0"/>
          <c:dLbls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2014/15</c:v>
                </c:pt>
                <c:pt idx="1">
                  <c:v>2015/16</c:v>
                </c:pt>
                <c:pt idx="2">
                  <c:v>2016/17</c:v>
                </c:pt>
                <c:pt idx="3">
                  <c:v>2017/18</c:v>
                </c:pt>
                <c:pt idx="4">
                  <c:v>2018/19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246</c:v>
                </c:pt>
                <c:pt idx="1">
                  <c:v>227</c:v>
                </c:pt>
                <c:pt idx="2">
                  <c:v>259</c:v>
                </c:pt>
                <c:pt idx="3">
                  <c:v>188</c:v>
                </c:pt>
                <c:pt idx="4">
                  <c:v>166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overlap val="100"/>
        <c:axId val="208024704"/>
        <c:axId val="208026240"/>
      </c:barChart>
      <c:catAx>
        <c:axId val="208024704"/>
        <c:scaling>
          <c:orientation val="minMax"/>
        </c:scaling>
        <c:delete val="0"/>
        <c:axPos val="b"/>
        <c:majorTickMark val="none"/>
        <c:minorTickMark val="none"/>
        <c:tickLblPos val="nextTo"/>
        <c:crossAx val="208026240"/>
        <c:crosses val="autoZero"/>
        <c:auto val="1"/>
        <c:lblAlgn val="ctr"/>
        <c:lblOffset val="100"/>
        <c:noMultiLvlLbl val="0"/>
      </c:catAx>
      <c:valAx>
        <c:axId val="208026240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20802470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2"/>
          <c:order val="0"/>
          <c:tx>
            <c:strRef>
              <c:f>Sheet1!$D$1</c:f>
              <c:strCache>
                <c:ptCount val="1"/>
                <c:pt idx="0">
                  <c:v>Rough Sleeping Count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Sheet1!$D$2:$D$6</c:f>
              <c:numCache>
                <c:formatCode>General</c:formatCode>
                <c:ptCount val="5"/>
                <c:pt idx="0">
                  <c:v>6</c:v>
                </c:pt>
                <c:pt idx="1">
                  <c:v>12</c:v>
                </c:pt>
                <c:pt idx="2">
                  <c:v>11</c:v>
                </c:pt>
                <c:pt idx="3">
                  <c:v>21</c:v>
                </c:pt>
                <c:pt idx="4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2630528"/>
        <c:axId val="212640512"/>
      </c:barChart>
      <c:catAx>
        <c:axId val="2126305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12640512"/>
        <c:crosses val="autoZero"/>
        <c:auto val="1"/>
        <c:lblAlgn val="ctr"/>
        <c:lblOffset val="100"/>
        <c:noMultiLvlLbl val="0"/>
      </c:catAx>
      <c:valAx>
        <c:axId val="2126405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263052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Percentage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Alcohol</c:v>
                </c:pt>
                <c:pt idx="1">
                  <c:v>Drugs</c:v>
                </c:pt>
                <c:pt idx="2">
                  <c:v>Mental Health</c:v>
                </c:pt>
                <c:pt idx="3">
                  <c:v>All Three</c:v>
                </c:pt>
                <c:pt idx="4">
                  <c:v>None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47</c:v>
                </c:pt>
                <c:pt idx="1">
                  <c:v>63</c:v>
                </c:pt>
                <c:pt idx="2">
                  <c:v>59</c:v>
                </c:pt>
                <c:pt idx="3">
                  <c:v>26</c:v>
                </c:pt>
                <c:pt idx="4">
                  <c:v>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2713472"/>
        <c:axId val="212715008"/>
      </c:barChart>
      <c:catAx>
        <c:axId val="212713472"/>
        <c:scaling>
          <c:orientation val="minMax"/>
        </c:scaling>
        <c:delete val="0"/>
        <c:axPos val="b"/>
        <c:majorTickMark val="out"/>
        <c:minorTickMark val="none"/>
        <c:tickLblPos val="nextTo"/>
        <c:crossAx val="212715008"/>
        <c:crosses val="autoZero"/>
        <c:auto val="1"/>
        <c:lblAlgn val="ctr"/>
        <c:lblOffset val="100"/>
        <c:noMultiLvlLbl val="0"/>
      </c:catAx>
      <c:valAx>
        <c:axId val="2127150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271347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0.09751</cdr:x>
      <cdr:y>0.21315</cdr:y>
    </cdr:from>
    <cdr:to>
      <cdr:x>0.22</cdr:x>
      <cdr:y>0.2927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802432" y="964704"/>
          <a:ext cx="1008044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GB" sz="1800" dirty="0" smtClean="0"/>
            <a:t>377</a:t>
          </a:r>
        </a:p>
        <a:p xmlns:a="http://schemas.openxmlformats.org/drawingml/2006/main">
          <a:endParaRPr lang="en-GB" sz="1100" dirty="0"/>
        </a:p>
      </cdr:txBody>
    </cdr:sp>
  </cdr:relSizeAnchor>
  <cdr:relSizeAnchor xmlns:cdr="http://schemas.openxmlformats.org/drawingml/2006/chartDrawing">
    <cdr:from>
      <cdr:x>0.54375</cdr:x>
      <cdr:y>0.21315</cdr:y>
    </cdr:from>
    <cdr:to>
      <cdr:x>0.66625</cdr:x>
      <cdr:y>0.2927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4474840" y="964704"/>
          <a:ext cx="1008126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GB" sz="1800" dirty="0" smtClean="0"/>
            <a:t>375</a:t>
          </a:r>
        </a:p>
        <a:p xmlns:a="http://schemas.openxmlformats.org/drawingml/2006/main">
          <a:endParaRPr lang="en-GB" sz="1100" dirty="0"/>
        </a:p>
      </cdr:txBody>
    </cdr:sp>
  </cdr:relSizeAnchor>
  <cdr:relSizeAnchor xmlns:cdr="http://schemas.openxmlformats.org/drawingml/2006/chartDrawing">
    <cdr:from>
      <cdr:x>0.395</cdr:x>
      <cdr:y>0.1336</cdr:y>
    </cdr:from>
    <cdr:to>
      <cdr:x>0.5175</cdr:x>
      <cdr:y>0.21315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3250704" y="604664"/>
          <a:ext cx="1008126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GB" sz="1800" dirty="0" smtClean="0"/>
            <a:t>445</a:t>
          </a:r>
        </a:p>
        <a:p xmlns:a="http://schemas.openxmlformats.org/drawingml/2006/main">
          <a:endParaRPr lang="en-GB" sz="1100" dirty="0"/>
        </a:p>
      </cdr:txBody>
    </cdr:sp>
  </cdr:relSizeAnchor>
  <cdr:relSizeAnchor xmlns:cdr="http://schemas.openxmlformats.org/drawingml/2006/chartDrawing">
    <cdr:from>
      <cdr:x>0.24625</cdr:x>
      <cdr:y>0.21315</cdr:y>
    </cdr:from>
    <cdr:to>
      <cdr:x>0.36875</cdr:x>
      <cdr:y>0.2927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2026568" y="964704"/>
          <a:ext cx="1008126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GB" sz="1800" dirty="0" smtClean="0"/>
            <a:t>395</a:t>
          </a:r>
        </a:p>
        <a:p xmlns:a="http://schemas.openxmlformats.org/drawingml/2006/main">
          <a:endParaRPr lang="en-GB" sz="1100" dirty="0"/>
        </a:p>
      </cdr:txBody>
    </cdr:sp>
  </cdr:relSizeAnchor>
  <cdr:relSizeAnchor xmlns:cdr="http://schemas.openxmlformats.org/drawingml/2006/chartDrawing">
    <cdr:from>
      <cdr:x>0.6925</cdr:x>
      <cdr:y>0.2927</cdr:y>
    </cdr:from>
    <cdr:to>
      <cdr:x>0.815</cdr:x>
      <cdr:y>0.37225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5698976" y="1324744"/>
          <a:ext cx="1008126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GB" sz="1800" dirty="0" smtClean="0"/>
            <a:t>316</a:t>
          </a:r>
        </a:p>
        <a:p xmlns:a="http://schemas.openxmlformats.org/drawingml/2006/main">
          <a:endParaRPr lang="en-GB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958" cy="496493"/>
          </a:xfrm>
          <a:prstGeom prst="rect">
            <a:avLst/>
          </a:prstGeom>
        </p:spPr>
        <p:txBody>
          <a:bodyPr vert="horz" lIns="92985" tIns="46493" rIns="92985" bIns="46493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1098" y="0"/>
            <a:ext cx="2944958" cy="496493"/>
          </a:xfrm>
          <a:prstGeom prst="rect">
            <a:avLst/>
          </a:prstGeom>
        </p:spPr>
        <p:txBody>
          <a:bodyPr vert="horz" lIns="92985" tIns="46493" rIns="92985" bIns="46493" rtlCol="0"/>
          <a:lstStyle>
            <a:lvl1pPr algn="r">
              <a:defRPr sz="1200"/>
            </a:lvl1pPr>
          </a:lstStyle>
          <a:p>
            <a:fld id="{38E2953B-4700-4F54-B1F5-F3346123B3A0}" type="datetimeFigureOut">
              <a:rPr lang="en-GB" smtClean="0"/>
              <a:t>02/12/2019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33"/>
            <a:ext cx="2944958" cy="496493"/>
          </a:xfrm>
          <a:prstGeom prst="rect">
            <a:avLst/>
          </a:prstGeom>
        </p:spPr>
        <p:txBody>
          <a:bodyPr vert="horz" lIns="92985" tIns="46493" rIns="92985" bIns="46493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1098" y="9428533"/>
            <a:ext cx="2944958" cy="496493"/>
          </a:xfrm>
          <a:prstGeom prst="rect">
            <a:avLst/>
          </a:prstGeom>
        </p:spPr>
        <p:txBody>
          <a:bodyPr vert="horz" lIns="92985" tIns="46493" rIns="92985" bIns="46493" rtlCol="0" anchor="b"/>
          <a:lstStyle>
            <a:lvl1pPr algn="r">
              <a:defRPr sz="1200"/>
            </a:lvl1pPr>
          </a:lstStyle>
          <a:p>
            <a:fld id="{401C7A0C-750D-466B-A489-C2DBE73F84C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35233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2985" tIns="46493" rIns="92985" bIns="46493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2985" tIns="46493" rIns="92985" bIns="46493" rtlCol="0"/>
          <a:lstStyle>
            <a:lvl1pPr algn="r">
              <a:defRPr sz="1200"/>
            </a:lvl1pPr>
          </a:lstStyle>
          <a:p>
            <a:fld id="{30A05765-3B7B-4A07-BC95-1E6B3E801D08}" type="datetimeFigureOut">
              <a:rPr lang="en-GB" smtClean="0"/>
              <a:t>02/12/2019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85" tIns="46493" rIns="92985" bIns="46493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2985" tIns="46493" rIns="92985" bIns="4649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2985" tIns="46493" rIns="92985" bIns="46493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2985" tIns="46493" rIns="92985" bIns="46493" rtlCol="0" anchor="b"/>
          <a:lstStyle>
            <a:lvl1pPr algn="r">
              <a:defRPr sz="1200"/>
            </a:lvl1pPr>
          </a:lstStyle>
          <a:p>
            <a:fld id="{AA6CF75C-DA4C-4277-8DA3-7934CB62C91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37178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4348" indent="-174348">
              <a:buFontTx/>
              <a:buChar char="-"/>
            </a:pPr>
            <a:endParaRPr lang="en-GB" baseline="0" dirty="0" smtClean="0"/>
          </a:p>
          <a:p>
            <a:pPr marL="174348" indent="-174348">
              <a:buFontTx/>
              <a:buChar char="-"/>
            </a:pPr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6CF75C-DA4C-4277-8DA3-7934CB62C91A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43437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6CF75C-DA4C-4277-8DA3-7934CB62C91A}" type="slidenum">
              <a:rPr lang="en-GB" smtClean="0"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48579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6CF75C-DA4C-4277-8DA3-7934CB62C91A}" type="slidenum">
              <a:rPr lang="en-GB" smtClean="0"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00784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6CF75C-DA4C-4277-8DA3-7934CB62C91A}" type="slidenum">
              <a:rPr lang="en-GB" smtClean="0"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863529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6CF75C-DA4C-4277-8DA3-7934CB62C91A}" type="slidenum">
              <a:rPr lang="en-GB" smtClean="0"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88964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6CF75C-DA4C-4277-8DA3-7934CB62C91A}" type="slidenum">
              <a:rPr lang="en-GB" smtClean="0"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384620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6CF75C-DA4C-4277-8DA3-7934CB62C91A}" type="slidenum">
              <a:rPr lang="en-GB" smtClean="0"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755025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6CF75C-DA4C-4277-8DA3-7934CB62C91A}" type="slidenum">
              <a:rPr lang="en-GB" smtClean="0"/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605533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6CF75C-DA4C-4277-8DA3-7934CB62C91A}" type="slidenum">
              <a:rPr lang="en-GB" smtClean="0"/>
              <a:t>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843656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6CF75C-DA4C-4277-8DA3-7934CB62C91A}" type="slidenum">
              <a:rPr lang="en-GB" smtClean="0"/>
              <a:t>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857869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6CF75C-DA4C-4277-8DA3-7934CB62C91A}" type="slidenum">
              <a:rPr lang="en-GB" smtClean="0"/>
              <a:t>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51754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6CF75C-DA4C-4277-8DA3-7934CB62C91A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206355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6CF75C-DA4C-4277-8DA3-7934CB62C91A}" type="slidenum">
              <a:rPr lang="en-GB" smtClean="0"/>
              <a:t>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01835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6CF75C-DA4C-4277-8DA3-7934CB62C91A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86381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6CF75C-DA4C-4277-8DA3-7934CB62C91A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76841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6CF75C-DA4C-4277-8DA3-7934CB62C91A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46925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6CF75C-DA4C-4277-8DA3-7934CB62C91A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883667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6CF75C-DA4C-4277-8DA3-7934CB62C91A}" type="slidenum">
              <a:rPr lang="en-GB" smtClean="0"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81428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6CF75C-DA4C-4277-8DA3-7934CB62C91A}" type="slidenum">
              <a:rPr lang="en-GB" smtClean="0"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74219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6CF75C-DA4C-4277-8DA3-7934CB62C91A}" type="slidenum">
              <a:rPr lang="en-GB" smtClean="0"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90993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F66E2-648E-46B3-A687-82D61E6545E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31976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356351"/>
            <a:ext cx="3822191" cy="365125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82805" y="6353868"/>
            <a:ext cx="576064" cy="365125"/>
          </a:xfrm>
        </p:spPr>
        <p:txBody>
          <a:bodyPr/>
          <a:lstStyle/>
          <a:p>
            <a:fld id="{789F66E2-648E-46B3-A687-82D61E6545E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43994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F66E2-648E-46B3-A687-82D61E6545E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67323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ctr" anchorCtr="0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ctr" anchorCtr="0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F66E2-648E-46B3-A687-82D61E6545E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79706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F66E2-648E-46B3-A687-82D61E6545E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73244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F66E2-648E-46B3-A687-82D61E6545E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87682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F66E2-648E-46B3-A687-82D61E6545E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91908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2" y="1"/>
            <a:ext cx="7307943" cy="10527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9668" y="6356351"/>
            <a:ext cx="3822046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78252" y="6356351"/>
            <a:ext cx="5760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9F66E2-648E-46B3-A687-82D61E6545E8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4227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8" r:id="rId7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rgbClr val="00B0F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Rough Sleeping in London Borough of Tower Hamlets </a:t>
            </a:r>
            <a:endParaRPr lang="en-GB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Fleur Holley-Moore</a:t>
            </a:r>
          </a:p>
          <a:p>
            <a:r>
              <a:rPr lang="en-GB" dirty="0" smtClean="0"/>
              <a:t>Rough Sleeping Manager </a:t>
            </a:r>
          </a:p>
          <a:p>
            <a:r>
              <a:rPr lang="en-GB" dirty="0" smtClean="0"/>
              <a:t>London Borough of Tower Hamlets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9586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 SORT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Large and experienced outreach team to assess, engage and support individuals off the streets</a:t>
            </a:r>
          </a:p>
          <a:p>
            <a:r>
              <a:rPr lang="en-GB" dirty="0" smtClean="0"/>
              <a:t>Approx. 7 shifts a week with a mixture of late and early shifts</a:t>
            </a:r>
          </a:p>
          <a:p>
            <a:r>
              <a:rPr lang="en-GB" dirty="0" smtClean="0"/>
              <a:t>Many specialisms within the team:</a:t>
            </a:r>
          </a:p>
          <a:p>
            <a:pPr lvl="1"/>
            <a:r>
              <a:rPr lang="en-GB" dirty="0" smtClean="0"/>
              <a:t>Health coordinator </a:t>
            </a:r>
          </a:p>
          <a:p>
            <a:pPr lvl="1"/>
            <a:r>
              <a:rPr lang="en-GB" dirty="0" smtClean="0"/>
              <a:t>In Reach Worker</a:t>
            </a:r>
          </a:p>
          <a:p>
            <a:pPr lvl="1"/>
            <a:r>
              <a:rPr lang="en-GB" dirty="0" smtClean="0"/>
              <a:t>Approved Mental Health Practitioner</a:t>
            </a:r>
          </a:p>
          <a:p>
            <a:pPr lvl="1"/>
            <a:r>
              <a:rPr lang="en-GB" dirty="0" smtClean="0"/>
              <a:t>LOS worker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53432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Housing First pilot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5-unit Housing First pilot </a:t>
            </a:r>
            <a:r>
              <a:rPr lang="en-GB" dirty="0" smtClean="0"/>
              <a:t>in partnership with Poplar HARCA </a:t>
            </a:r>
            <a:endParaRPr lang="en-GB" dirty="0"/>
          </a:p>
          <a:p>
            <a:r>
              <a:rPr lang="en-GB" dirty="0"/>
              <a:t>For those who have multiple and complex needs and have exhausted their options in our hostel pathway </a:t>
            </a:r>
          </a:p>
          <a:p>
            <a:r>
              <a:rPr lang="en-GB" dirty="0" smtClean="0"/>
              <a:t>Dedicated </a:t>
            </a:r>
            <a:r>
              <a:rPr lang="en-GB" dirty="0"/>
              <a:t>Housing First worker to provide intensive and wraparound support </a:t>
            </a:r>
          </a:p>
          <a:p>
            <a:r>
              <a:rPr lang="en-GB" dirty="0" smtClean="0"/>
              <a:t>Early positive outcomes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14409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Trauma Informed </a:t>
            </a:r>
            <a:r>
              <a:rPr lang="en-GB" dirty="0"/>
              <a:t>O</a:t>
            </a:r>
            <a:r>
              <a:rPr lang="en-GB" dirty="0" smtClean="0"/>
              <a:t>utreach </a:t>
            </a:r>
            <a:r>
              <a:rPr lang="en-GB" dirty="0"/>
              <a:t>P</a:t>
            </a:r>
            <a:r>
              <a:rPr lang="en-GB" dirty="0" smtClean="0"/>
              <a:t>sychotherapist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To test the boundaries of the traditional psychotherapist model </a:t>
            </a:r>
          </a:p>
          <a:p>
            <a:r>
              <a:rPr lang="en-GB" dirty="0"/>
              <a:t>Primary aim is to support our complex needs returners who find it difficult to remain in accommodation due to past trauma</a:t>
            </a:r>
          </a:p>
          <a:p>
            <a:r>
              <a:rPr lang="en-GB" dirty="0"/>
              <a:t>Last year worked with 42 individuals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90257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SWEP Provision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 mixture of provision in our hostel and at Providence Row</a:t>
            </a:r>
          </a:p>
          <a:p>
            <a:r>
              <a:rPr lang="en-GB" dirty="0" smtClean="0"/>
              <a:t>A total of 31 bed spaces + 15 comfy chairs + Pan-London provision </a:t>
            </a:r>
          </a:p>
          <a:p>
            <a:r>
              <a:rPr lang="en-GB" dirty="0" smtClean="0"/>
              <a:t>Space for men, women, couples, dogs, cats, those excluded from our hostel sector</a:t>
            </a:r>
          </a:p>
          <a:p>
            <a:r>
              <a:rPr lang="en-GB" dirty="0" smtClean="0"/>
              <a:t>Crash pad for intense engagement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46297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Pan-London Services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Street Link</a:t>
            </a:r>
          </a:p>
          <a:p>
            <a:r>
              <a:rPr lang="en-GB" dirty="0" smtClean="0"/>
              <a:t>No Second Night Out </a:t>
            </a:r>
          </a:p>
          <a:p>
            <a:r>
              <a:rPr lang="en-GB" dirty="0" smtClean="0"/>
              <a:t>Pan-London activation and deactivation of SWEP and Pan-London provision </a:t>
            </a:r>
          </a:p>
          <a:p>
            <a:r>
              <a:rPr lang="en-GB" dirty="0" smtClean="0"/>
              <a:t>Clearing House </a:t>
            </a:r>
          </a:p>
          <a:p>
            <a:r>
              <a:rPr lang="en-GB" dirty="0" smtClean="0"/>
              <a:t>Case coordinators – SIB </a:t>
            </a:r>
          </a:p>
          <a:p>
            <a:r>
              <a:rPr lang="en-GB" dirty="0" smtClean="0"/>
              <a:t>Safe connections</a:t>
            </a:r>
          </a:p>
          <a:p>
            <a:r>
              <a:rPr lang="en-GB" dirty="0" smtClean="0"/>
              <a:t>Routes Home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18351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Street Link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Online and App reporting tool for rough sleepers</a:t>
            </a:r>
          </a:p>
          <a:p>
            <a:r>
              <a:rPr lang="en-GB" dirty="0" smtClean="0"/>
              <a:t>Self report or members of the public can for someone who they are concerned about </a:t>
            </a:r>
          </a:p>
          <a:p>
            <a:r>
              <a:rPr lang="en-GB" dirty="0" smtClean="0"/>
              <a:t>Ensure the rough sleeper is quickly linked up to essential support services </a:t>
            </a:r>
          </a:p>
          <a:p>
            <a:r>
              <a:rPr lang="en-GB" dirty="0" smtClean="0"/>
              <a:t>Option to request feedback on a referral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25411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No Second Night Out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Launched in 2011, and rolled out London wide in 2012</a:t>
            </a:r>
          </a:p>
          <a:p>
            <a:r>
              <a:rPr lang="en-GB" dirty="0" smtClean="0"/>
              <a:t>Rapid intervention aimed at new rough sleepers so they need not spend a second night on the street</a:t>
            </a:r>
          </a:p>
          <a:p>
            <a:r>
              <a:rPr lang="en-GB" dirty="0" smtClean="0"/>
              <a:t>3 hubs across London </a:t>
            </a:r>
            <a:r>
              <a:rPr lang="en-GB" dirty="0"/>
              <a:t>a</a:t>
            </a:r>
            <a:r>
              <a:rPr lang="en-GB" dirty="0" smtClean="0"/>
              <a:t>nd staging </a:t>
            </a:r>
            <a:r>
              <a:rPr lang="en-GB" dirty="0"/>
              <a:t>p</a:t>
            </a:r>
            <a:r>
              <a:rPr lang="en-GB" dirty="0" smtClean="0"/>
              <a:t>osts – aim of a 72 hour turn around into accommodation  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61584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SIB Workers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Social Impact Bond – payment by results </a:t>
            </a:r>
          </a:p>
          <a:p>
            <a:r>
              <a:rPr lang="en-GB" dirty="0" smtClean="0"/>
              <a:t>Case workers that work with a defined cohort of our most entrenched and complex rough sleepers</a:t>
            </a:r>
          </a:p>
          <a:p>
            <a:r>
              <a:rPr lang="en-GB" dirty="0" smtClean="0"/>
              <a:t>Outcomes include: </a:t>
            </a:r>
          </a:p>
          <a:p>
            <a:pPr lvl="1"/>
            <a:r>
              <a:rPr lang="en-GB" dirty="0" smtClean="0"/>
              <a:t>Entering and sustaining accommodation</a:t>
            </a:r>
          </a:p>
          <a:p>
            <a:pPr lvl="1"/>
            <a:r>
              <a:rPr lang="en-GB" dirty="0" smtClean="0"/>
              <a:t>Improving health and wellbeing</a:t>
            </a:r>
          </a:p>
          <a:p>
            <a:pPr lvl="1"/>
            <a:r>
              <a:rPr lang="en-GB" dirty="0" smtClean="0"/>
              <a:t>Engaging with substance misuse</a:t>
            </a:r>
          </a:p>
          <a:p>
            <a:pPr lvl="1"/>
            <a:r>
              <a:rPr lang="en-GB" dirty="0" smtClean="0"/>
              <a:t>Educational and employment opportunities </a:t>
            </a:r>
          </a:p>
        </p:txBody>
      </p:sp>
    </p:spTree>
    <p:extLst>
      <p:ext uri="{BB962C8B-B14F-4D97-AF65-F5344CB8AC3E}">
        <p14:creationId xmlns:p14="http://schemas.microsoft.com/office/powerpoint/2010/main" val="38249513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Looking into the future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Bidding for next round of Rough Sleeping Initiative funding </a:t>
            </a:r>
          </a:p>
          <a:p>
            <a:r>
              <a:rPr lang="en-GB" dirty="0" smtClean="0"/>
              <a:t>Rapid response Street Outreach</a:t>
            </a:r>
          </a:p>
          <a:p>
            <a:r>
              <a:rPr lang="en-GB" dirty="0" smtClean="0"/>
              <a:t>Improving accommodation pathways for women involved in prostitution </a:t>
            </a:r>
          </a:p>
          <a:p>
            <a:r>
              <a:rPr lang="en-GB" dirty="0" smtClean="0"/>
              <a:t>Improving links with faith based sector 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83974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How the faith based sector can help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 lot of volunteering opportunities in the borough </a:t>
            </a:r>
          </a:p>
          <a:p>
            <a:r>
              <a:rPr lang="en-GB" dirty="0" smtClean="0"/>
              <a:t>Having an awareness of services to help rough sleepers and the complexities of the group</a:t>
            </a:r>
          </a:p>
          <a:p>
            <a:r>
              <a:rPr lang="en-GB" dirty="0" smtClean="0"/>
              <a:t>Excellent guidance available for starting a night shelter and some funding to do so </a:t>
            </a:r>
          </a:p>
          <a:p>
            <a:r>
              <a:rPr lang="en-GB" dirty="0" smtClean="0"/>
              <a:t>We’re keen to work with you! 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73942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What is our vision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 shared commitment with the government to end rough sleeping</a:t>
            </a:r>
          </a:p>
          <a:p>
            <a:r>
              <a:rPr lang="en-GB" dirty="0" smtClean="0"/>
              <a:t>Harmful to the individual and the wider community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806" y="3717032"/>
            <a:ext cx="3569851" cy="230695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95536" y="3717032"/>
            <a:ext cx="4752528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/>
              <a:t>It is of increasing public concern and distress, particularly because of our growing cohort of rough sleepers with complex needs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49038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Any Questions? </a:t>
            </a:r>
          </a:p>
          <a:p>
            <a:endParaRPr lang="en-GB" dirty="0"/>
          </a:p>
          <a:p>
            <a:r>
              <a:rPr lang="en-GB" dirty="0"/>
              <a:t>Fleur.Holley-Moore@Towerhamlets.gov.uk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31791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CHAIN Figures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635470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728348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Rough Sleeping Figures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904680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155994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LBTH rough sleeping clients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66% British; 19% EEA Nationals, 8% African, 6% Asian </a:t>
            </a:r>
          </a:p>
          <a:p>
            <a:r>
              <a:rPr lang="en-GB" dirty="0" smtClean="0"/>
              <a:t>81% Male; 19% Female </a:t>
            </a:r>
          </a:p>
          <a:p>
            <a:r>
              <a:rPr lang="en-GB" dirty="0"/>
              <a:t>6</a:t>
            </a:r>
            <a:r>
              <a:rPr lang="en-GB" dirty="0" smtClean="0"/>
              <a:t>% 18-25 years, 28% 26-35 years, 40% 36-40 years, 19% 46-55 years, </a:t>
            </a:r>
            <a:r>
              <a:rPr lang="en-GB" dirty="0"/>
              <a:t>7</a:t>
            </a:r>
            <a:r>
              <a:rPr lang="en-GB" dirty="0" smtClean="0"/>
              <a:t>% over 55 </a:t>
            </a:r>
          </a:p>
          <a:p>
            <a:r>
              <a:rPr lang="en-GB" dirty="0" smtClean="0"/>
              <a:t>Concentrated in the west of the borough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03221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LBTH rough sleeping clients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More than one high support need</a:t>
            </a:r>
          </a:p>
          <a:p>
            <a:r>
              <a:rPr lang="en-GB" dirty="0"/>
              <a:t>High drug and/or alcohol use</a:t>
            </a:r>
          </a:p>
          <a:p>
            <a:r>
              <a:rPr lang="en-GB" dirty="0"/>
              <a:t>Higher proportion with poor mental health than </a:t>
            </a:r>
            <a:r>
              <a:rPr lang="en-GB" dirty="0" smtClean="0"/>
              <a:t>the London average  </a:t>
            </a:r>
            <a:endParaRPr lang="en-GB" dirty="0"/>
          </a:p>
          <a:p>
            <a:r>
              <a:rPr lang="en-GB" dirty="0"/>
              <a:t>In and out of the hostel pathway –’revolving door’ </a:t>
            </a:r>
          </a:p>
          <a:p>
            <a:r>
              <a:rPr lang="en-GB" dirty="0"/>
              <a:t>Engage in street activity / ASB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68314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Support Needs</a:t>
            </a:r>
            <a:endParaRPr lang="en-GB" dirty="0"/>
          </a:p>
        </p:txBody>
      </p:sp>
      <p:graphicFrame>
        <p:nvGraphicFramePr>
          <p:cNvPr id="4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9068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185542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Challenges in supporting rough sleepers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High support need client group</a:t>
            </a:r>
          </a:p>
          <a:p>
            <a:r>
              <a:rPr lang="en-GB" dirty="0" smtClean="0"/>
              <a:t>Inflexibility of mainstream services (e.g. GPs)</a:t>
            </a:r>
          </a:p>
          <a:p>
            <a:r>
              <a:rPr lang="en-GB" dirty="0" smtClean="0"/>
              <a:t>Local connection rules </a:t>
            </a:r>
          </a:p>
          <a:p>
            <a:r>
              <a:rPr lang="en-GB" dirty="0"/>
              <a:t>H</a:t>
            </a:r>
            <a:r>
              <a:rPr lang="en-GB" dirty="0" smtClean="0"/>
              <a:t>aving the right offer of accommodation at the right time</a:t>
            </a:r>
          </a:p>
          <a:p>
            <a:r>
              <a:rPr lang="en-GB" dirty="0" smtClean="0"/>
              <a:t>Use of tents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43107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LBTH funded provision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Outreach Team – TH SORT </a:t>
            </a:r>
          </a:p>
          <a:p>
            <a:r>
              <a:rPr lang="en-GB" dirty="0" smtClean="0"/>
              <a:t>Advice and Support team and an outreach psychotherapist at Providence Row </a:t>
            </a:r>
            <a:r>
              <a:rPr lang="en-GB" dirty="0"/>
              <a:t>D</a:t>
            </a:r>
            <a:r>
              <a:rPr lang="en-GB" dirty="0" smtClean="0"/>
              <a:t>ay Service </a:t>
            </a:r>
          </a:p>
          <a:p>
            <a:r>
              <a:rPr lang="en-GB" dirty="0" smtClean="0"/>
              <a:t>Navigators</a:t>
            </a:r>
          </a:p>
          <a:p>
            <a:r>
              <a:rPr lang="en-GB" dirty="0" smtClean="0"/>
              <a:t>Specialist drug and alcohol outreach and recovery service </a:t>
            </a:r>
          </a:p>
          <a:p>
            <a:r>
              <a:rPr lang="en-GB" dirty="0" smtClean="0"/>
              <a:t>Supported Accommodation Pathway </a:t>
            </a:r>
          </a:p>
          <a:p>
            <a:r>
              <a:rPr lang="en-GB" dirty="0" smtClean="0"/>
              <a:t>All year emergency bed spaces, with additional spaces during extreme cold weather</a:t>
            </a:r>
          </a:p>
          <a:p>
            <a:r>
              <a:rPr lang="en-GB" dirty="0" smtClean="0"/>
              <a:t>Housing First pilot </a:t>
            </a:r>
          </a:p>
          <a:p>
            <a:r>
              <a:rPr lang="en-GB" dirty="0" smtClean="0"/>
              <a:t>No First Night Out Initiative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22438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4071</TotalTime>
  <Words>717</Words>
  <Application>Microsoft Office PowerPoint</Application>
  <PresentationFormat>On-screen Show (4:3)</PresentationFormat>
  <Paragraphs>127</Paragraphs>
  <Slides>20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Rough Sleeping in London Borough of Tower Hamlets </vt:lpstr>
      <vt:lpstr>What is our vision</vt:lpstr>
      <vt:lpstr>CHAIN Figures</vt:lpstr>
      <vt:lpstr>Rough Sleeping Figures</vt:lpstr>
      <vt:lpstr>LBTH rough sleeping clients </vt:lpstr>
      <vt:lpstr>LBTH rough sleeping clients </vt:lpstr>
      <vt:lpstr>Support Needs</vt:lpstr>
      <vt:lpstr>Challenges in supporting rough sleepers</vt:lpstr>
      <vt:lpstr>LBTH funded provision </vt:lpstr>
      <vt:lpstr>TH SORT </vt:lpstr>
      <vt:lpstr>Housing First pilot </vt:lpstr>
      <vt:lpstr>Trauma Informed Outreach Psychotherapist </vt:lpstr>
      <vt:lpstr>SWEP Provision </vt:lpstr>
      <vt:lpstr>Pan-London Services</vt:lpstr>
      <vt:lpstr>Street Link </vt:lpstr>
      <vt:lpstr>No Second Night Out</vt:lpstr>
      <vt:lpstr>SIB Workers</vt:lpstr>
      <vt:lpstr>Looking into the future </vt:lpstr>
      <vt:lpstr>How the faith based sector can help</vt:lpstr>
      <vt:lpstr>PowerPoint Presentation</vt:lpstr>
    </vt:vector>
  </TitlesOfParts>
  <Company>London Borough of Tower Hamlets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Andreas Christophorou</dc:title>
  <dc:creator>Mike Pickin</dc:creator>
  <cp:lastModifiedBy>Fleur Holley-Moore</cp:lastModifiedBy>
  <cp:revision>256</cp:revision>
  <cp:lastPrinted>2019-11-26T16:33:04Z</cp:lastPrinted>
  <dcterms:created xsi:type="dcterms:W3CDTF">2018-03-13T10:58:59Z</dcterms:created>
  <dcterms:modified xsi:type="dcterms:W3CDTF">2019-12-02T18:09:37Z</dcterms:modified>
</cp:coreProperties>
</file>