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56" r:id="rId5"/>
    <p:sldId id="292" r:id="rId6"/>
    <p:sldId id="264" r:id="rId7"/>
    <p:sldId id="263" r:id="rId8"/>
    <p:sldId id="310" r:id="rId9"/>
    <p:sldId id="270" r:id="rId10"/>
    <p:sldId id="302" r:id="rId11"/>
    <p:sldId id="311" r:id="rId12"/>
    <p:sldId id="312" r:id="rId13"/>
    <p:sldId id="283" r:id="rId14"/>
    <p:sldId id="313" r:id="rId1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3"/>
    <p:restoredTop sz="94653"/>
  </p:normalViewPr>
  <p:slideViewPr>
    <p:cSldViewPr snapToGrid="0" snapToObjects="1">
      <p:cViewPr varScale="1">
        <p:scale>
          <a:sx n="83" d="100"/>
          <a:sy n="83" d="100"/>
        </p:scale>
        <p:origin x="9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04" d="100"/>
          <a:sy n="104" d="100"/>
        </p:scale>
        <p:origin x="280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1E21C-7D3D-AB46-8DDA-02132C2946C7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15765-67DC-214A-89A6-C44212116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90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17D60-C3E5-C949-983A-D8E7EB6BA6D7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92A89-8B35-4946-BB83-1E35CCAD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76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Heading 1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611187" y="2258963"/>
            <a:ext cx="7921625" cy="1241822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Heading 3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11188" y="1414457"/>
            <a:ext cx="7921625" cy="557213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dirty="0"/>
              <a:t>Heading 2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Heading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075923"/>
            <a:ext cx="7886700" cy="2704340"/>
          </a:xfrm>
        </p:spPr>
        <p:txBody>
          <a:bodyPr/>
          <a:lstStyle>
            <a:lvl2pPr>
              <a:defRPr baseline="0"/>
            </a:lvl2pPr>
          </a:lstStyle>
          <a:p>
            <a:pPr lvl="0"/>
            <a:r>
              <a:rPr lang="en-US" dirty="0"/>
              <a:t>Bullet point 1</a:t>
            </a:r>
          </a:p>
          <a:p>
            <a:pPr lvl="1"/>
            <a:r>
              <a:rPr lang="en-US" dirty="0"/>
              <a:t>Secondary bullet point</a:t>
            </a:r>
          </a:p>
          <a:p>
            <a:pPr lvl="0"/>
            <a:r>
              <a:rPr lang="en-US" dirty="0"/>
              <a:t>Bullet point 2</a:t>
            </a:r>
          </a:p>
          <a:p>
            <a:pPr lvl="1"/>
            <a:r>
              <a:rPr lang="en-US" dirty="0"/>
              <a:t>Secondary bullet point</a:t>
            </a:r>
          </a:p>
          <a:p>
            <a:pPr lvl="0"/>
            <a:r>
              <a:rPr lang="en-US" dirty="0"/>
              <a:t>Bullet point 3</a:t>
            </a:r>
          </a:p>
          <a:p>
            <a:pPr lvl="1"/>
            <a:r>
              <a:rPr lang="en-US" dirty="0"/>
              <a:t>Secondary bullet point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8345" y="268288"/>
            <a:ext cx="7887310" cy="3601185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268288"/>
            <a:ext cx="7389812" cy="1790700"/>
          </a:xfrm>
        </p:spPr>
        <p:txBody>
          <a:bodyPr anchor="t" anchorCtr="0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2258963"/>
            <a:ext cx="7389812" cy="1241822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Heading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2516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72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0" r:id="rId2"/>
    <p:sldLayoutId id="2147483671" r:id="rId3"/>
    <p:sldLayoutId id="2147483661" r:id="rId4"/>
    <p:sldLayoutId id="2147483667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169" userDrawn="1">
          <p15:clr>
            <a:srgbClr val="F26B43"/>
          </p15:clr>
        </p15:guide>
        <p15:guide id="4" pos="385" userDrawn="1">
          <p15:clr>
            <a:srgbClr val="F26B43"/>
          </p15:clr>
        </p15:guide>
        <p15:guide id="5" pos="53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Central East Basic Command Unit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Monday 30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January 2023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Tower Hamlets – Inter Faith Forum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809" y="4378095"/>
            <a:ext cx="1085182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58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809" y="4378095"/>
            <a:ext cx="1085182" cy="7559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890" y="303688"/>
            <a:ext cx="6327927" cy="367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92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809" y="4378095"/>
            <a:ext cx="1085182" cy="7559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902" y="161804"/>
            <a:ext cx="5902196" cy="376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62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CE Structure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404" y="2987998"/>
            <a:ext cx="502057" cy="7943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463" y="2068833"/>
            <a:ext cx="502057" cy="7943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122" y="1149667"/>
            <a:ext cx="495677" cy="794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593" y="2988000"/>
            <a:ext cx="502057" cy="7943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593" y="2068834"/>
            <a:ext cx="502057" cy="7943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593" y="1149668"/>
            <a:ext cx="502057" cy="7943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4800" y="1246760"/>
            <a:ext cx="2145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BCU Commander</a:t>
            </a:r>
          </a:p>
          <a:p>
            <a:r>
              <a:rPr lang="en-GB" sz="1100" dirty="0">
                <a:solidFill>
                  <a:schemeClr val="bg1"/>
                </a:solidFill>
              </a:rPr>
              <a:t>Lead officer for Bethnal Green and Hackney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4800" y="2255463"/>
            <a:ext cx="2023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5 Superintendents leading on the individual strands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4800" y="3169730"/>
            <a:ext cx="2023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11 Chief Inspectors across the Strands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53600" y="1330852"/>
            <a:ext cx="192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33 Inspectors on the BCU that lead individual teams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53600" y="2165925"/>
            <a:ext cx="1929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159 Sergeants, first level line management in the organisation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53600" y="3254367"/>
            <a:ext cx="192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1120 Constables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8001" y="1149667"/>
            <a:ext cx="503998" cy="7943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940800" y="1364040"/>
            <a:ext cx="189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285 Volunteer Special Constables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16939" y="2068833"/>
            <a:ext cx="26063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Additionally, we have 76 members of support staff including PCSO’s, Public Access Officers &amp; Investigators. This does not include the LDSS staff who work within the buildings assisting with property, fleet, uniform and facilities management. </a:t>
            </a:r>
          </a:p>
          <a:p>
            <a:r>
              <a:rPr lang="en-GB" sz="1100" dirty="0">
                <a:solidFill>
                  <a:schemeClr val="bg1"/>
                </a:solidFill>
              </a:rPr>
              <a:t>There is also forensics management and scenes of crime officers that are civilians and managed by another command but based within Central East BCU.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5809" y="4378095"/>
            <a:ext cx="1085182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51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444"/>
            <a:ext cx="7886700" cy="994172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Central East Local Crime Priorities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931922"/>
            <a:ext cx="7886700" cy="3446173"/>
          </a:xfrm>
        </p:spPr>
        <p:txBody>
          <a:bodyPr>
            <a:normAutofit/>
          </a:bodyPr>
          <a:lstStyle/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‘Less Crime. More Trust. Higher Standards.’</a:t>
            </a: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endParaRPr lang="en-GB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Street based violence (</a:t>
            </a:r>
            <a:r>
              <a:rPr lang="en-GB" sz="1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inc.</a:t>
            </a:r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knife and gun crime)</a:t>
            </a: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Robbery </a:t>
            </a: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Burglary </a:t>
            </a: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ASB (+ Drug related ASB)</a:t>
            </a: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VAWG</a:t>
            </a: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Sexual offences</a:t>
            </a: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Domestic Abuse</a:t>
            </a: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Hate Crime</a:t>
            </a: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 Sexual Exploitation</a:t>
            </a: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endParaRPr lang="en-GB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endParaRPr lang="en-GB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809" y="4378095"/>
            <a:ext cx="1085182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08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How Does CE Operate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34972"/>
            <a:ext cx="7886700" cy="3455428"/>
          </a:xfrm>
        </p:spPr>
        <p:txBody>
          <a:bodyPr>
            <a:normAutofit fontScale="32500" lnSpcReduction="20000"/>
          </a:bodyPr>
          <a:lstStyle/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buClr>
                <a:srgbClr val="4A66AC"/>
              </a:buClr>
              <a:buSzPct val="80000"/>
              <a:buNone/>
            </a:pPr>
            <a:r>
              <a:rPr lang="en-GB" sz="4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five core operating strands across the BCU - each led by a Superintendent.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SzPct val="80000"/>
              <a:buFont typeface="Wingdings 3" charset="2"/>
              <a:buChar char=""/>
            </a:pPr>
            <a:r>
              <a:rPr lang="en-GB" sz="3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HQ</a:t>
            </a:r>
            <a:r>
              <a:rPr lang="en-GB" sz="3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Professional Standards, Performance, Criminal Justice, Finance and Special Constabulary 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SzPct val="80000"/>
              <a:buFont typeface="Wingdings 3" charset="2"/>
              <a:buChar char=""/>
            </a:pPr>
            <a:r>
              <a:rPr lang="en-GB" sz="3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Investigations </a:t>
            </a:r>
            <a:r>
              <a:rPr lang="en-GB" sz="3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Reactive investigations, Gangs, Robbery, Burglary, Violent Suppression, Forensic Conversion, Digital Image Retrieval and Crime Squad   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SzPct val="80000"/>
              <a:buFont typeface="Wingdings 3" charset="2"/>
              <a:buChar char=""/>
            </a:pPr>
            <a:r>
              <a:rPr lang="en-GB" sz="3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Protection</a:t>
            </a:r>
            <a:r>
              <a:rPr lang="en-GB" sz="3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Domestic &amp; Child Abuse, Sexual Offences, Exploitation, High Risk Missing Persons, Jigsaw, MARAC, MASH, Indecent Images of Children, IOM (Integrated Offender Management)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SzPct val="80000"/>
              <a:buFont typeface="Wingdings 3" charset="2"/>
              <a:buChar char=""/>
            </a:pPr>
            <a:r>
              <a:rPr lang="en-GB" sz="3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Emergency Response </a:t>
            </a:r>
            <a:r>
              <a:rPr lang="en-GB" sz="3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24/7 call and incident response, local investigations, </a:t>
            </a:r>
            <a:r>
              <a:rPr lang="en-GB" sz="37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Mispers</a:t>
            </a:r>
            <a:r>
              <a:rPr lang="en-GB" sz="3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Local Resolution Team and BCU Operations Room.   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SzPct val="80000"/>
              <a:buFont typeface="Wingdings 3" charset="2"/>
              <a:buChar char=""/>
            </a:pPr>
            <a:r>
              <a:rPr lang="en-GB" sz="3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Neighbourhoods</a:t>
            </a:r>
            <a:r>
              <a:rPr lang="en-GB" sz="3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Ward and community policing, partnership,  prevention and problem solving, Schools, Youth Engagement, Night Time Economy and Neighbourhood Task Force</a:t>
            </a:r>
          </a:p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buClr>
                <a:srgbClr val="4A66AC"/>
              </a:buClr>
              <a:buSzPct val="80000"/>
              <a:buNone/>
            </a:pPr>
            <a:r>
              <a:rPr lang="en-GB" sz="3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BCU is also supported by: 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SzPct val="80000"/>
              <a:buFont typeface="Wingdings 3" charset="2"/>
              <a:buChar char=""/>
            </a:pPr>
            <a:r>
              <a:rPr lang="en-GB" sz="3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LDSS (Local Support Services)</a:t>
            </a:r>
            <a:r>
              <a:rPr lang="en-GB" sz="3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exhibit property management, supplies, services and BCU support 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SzPct val="80000"/>
              <a:buFont typeface="Wingdings 3" charset="2"/>
              <a:buChar char=""/>
            </a:pPr>
            <a:r>
              <a:rPr lang="en-GB" sz="3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Forensics</a:t>
            </a:r>
            <a:r>
              <a:rPr lang="en-GB" sz="3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crime scene and investigative support 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SzPct val="80000"/>
              <a:buFont typeface="Wingdings 3" charset="2"/>
              <a:buChar char=""/>
            </a:pPr>
            <a:r>
              <a:rPr lang="en-GB" sz="3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&amp; Development </a:t>
            </a:r>
            <a:r>
              <a:rPr lang="en-GB" sz="3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 Probationer training (Detective and Uniform) &amp; professional development 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809" y="4378095"/>
            <a:ext cx="1085182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39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9763" y="156657"/>
            <a:ext cx="7921625" cy="130989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Overview of CE Neighbourhood Strand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809" y="4378095"/>
            <a:ext cx="1085182" cy="7559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3050" y="817952"/>
            <a:ext cx="79565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20 Ward teams – each with two Dedicated Ward Officers (DWOs) and a PCSO. Overseen by a Sergeant in charge of three wards – </a:t>
            </a:r>
            <a:r>
              <a:rPr lang="en-GB" i="1" dirty="0">
                <a:solidFill>
                  <a:schemeClr val="bg1"/>
                </a:solidFill>
              </a:rPr>
              <a:t>ward panels, priorities, community engagement, local officers understanding and responding to local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Licensing team – </a:t>
            </a:r>
            <a:r>
              <a:rPr lang="en-GB" i="1" dirty="0">
                <a:solidFill>
                  <a:schemeClr val="bg1"/>
                </a:solidFill>
              </a:rPr>
              <a:t>small but brilliantly effective, working across the Borough – leading the way across the UK.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ASB Team – manage info sharing, ASB interventions and enforcement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Faith and Hate officers – </a:t>
            </a:r>
            <a:r>
              <a:rPr lang="en-GB" i="1" dirty="0">
                <a:solidFill>
                  <a:schemeClr val="bg1"/>
                </a:solidFill>
              </a:rPr>
              <a:t>Supporting all communities. Bringing communities, partners and faith/hate group together to tackle hate crime.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Schools Officers – </a:t>
            </a:r>
            <a:r>
              <a:rPr lang="en-GB" i="1" dirty="0">
                <a:solidFill>
                  <a:schemeClr val="bg1"/>
                </a:solidFill>
              </a:rPr>
              <a:t>providing expert support to the secondary schools who are part of the SSP.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Youth Engagement Team – </a:t>
            </a:r>
            <a:r>
              <a:rPr lang="en-GB" i="1" dirty="0">
                <a:solidFill>
                  <a:schemeClr val="bg1"/>
                </a:solidFill>
              </a:rPr>
              <a:t>Engaging with young people &amp; establishing scrutiny pathways through established youth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Cadet Coordinator – s</a:t>
            </a:r>
            <a:r>
              <a:rPr lang="en-GB" i="1" dirty="0">
                <a:solidFill>
                  <a:schemeClr val="bg1"/>
                </a:solidFill>
              </a:rPr>
              <a:t>upporting </a:t>
            </a:r>
            <a:r>
              <a:rPr lang="en-GB" dirty="0">
                <a:solidFill>
                  <a:schemeClr val="bg1"/>
                </a:solidFill>
              </a:rPr>
              <a:t>a </a:t>
            </a:r>
            <a:r>
              <a:rPr lang="en-GB" i="1" dirty="0">
                <a:solidFill>
                  <a:schemeClr val="bg1"/>
                </a:solidFill>
              </a:rPr>
              <a:t>fantastic, representative cohort of over 100 Cadets – now direct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826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1777"/>
            <a:ext cx="7886700" cy="713678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Overview of CE Emergency Response Strand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188" y="1414457"/>
            <a:ext cx="7921625" cy="130989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809" y="4378095"/>
            <a:ext cx="1085182" cy="7559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1296" y="736600"/>
            <a:ext cx="817086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GB" b="1" dirty="0">
                <a:solidFill>
                  <a:schemeClr val="bg1"/>
                </a:solidFill>
                <a:cs typeface="Calibri" panose="020F0502020204030204" pitchFamily="34" charset="0"/>
              </a:rPr>
              <a:t>I Calls  &amp; S calls</a:t>
            </a:r>
            <a:endParaRPr lang="en-GB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r>
              <a:rPr lang="en-GB" b="1" i="1" dirty="0">
                <a:solidFill>
                  <a:schemeClr val="bg1"/>
                </a:solidFill>
                <a:cs typeface="Calibri" panose="020F0502020204030204" pitchFamily="34" charset="0"/>
              </a:rPr>
              <a:t> </a:t>
            </a:r>
            <a:r>
              <a:rPr lang="en-GB" i="1" dirty="0">
                <a:solidFill>
                  <a:schemeClr val="bg1"/>
                </a:solidFill>
                <a:cs typeface="Calibri" panose="020F0502020204030204" pitchFamily="34" charset="0"/>
              </a:rPr>
              <a:t>(For context, I and S calls in Tower Hamlets account for about 54% of total I/S grades for the BCU)</a:t>
            </a:r>
          </a:p>
          <a:p>
            <a:pPr fontAlgn="t"/>
            <a:r>
              <a:rPr lang="en-GB" i="1" dirty="0">
                <a:solidFill>
                  <a:schemeClr val="bg1"/>
                </a:solidFill>
                <a:cs typeface="Calibri" panose="020F0502020204030204" pitchFamily="34" charset="0"/>
              </a:rPr>
              <a:t>15660 I calls in TH in 2022 (over 40 per day)</a:t>
            </a:r>
          </a:p>
          <a:p>
            <a:pPr fontAlgn="t"/>
            <a:r>
              <a:rPr lang="en-GB" i="1" dirty="0">
                <a:solidFill>
                  <a:schemeClr val="bg1"/>
                </a:solidFill>
                <a:cs typeface="Calibri" panose="020F0502020204030204" pitchFamily="34" charset="0"/>
              </a:rPr>
              <a:t>Over the last year we’ve attended 85.4% of these within 15 minutes. </a:t>
            </a:r>
          </a:p>
          <a:p>
            <a:pPr fontAlgn="t"/>
            <a:r>
              <a:rPr lang="en-GB" i="1" dirty="0">
                <a:solidFill>
                  <a:schemeClr val="bg1"/>
                </a:solidFill>
                <a:cs typeface="Calibri" panose="020F0502020204030204" pitchFamily="34" charset="0"/>
              </a:rPr>
              <a:t>18630 S calls in Tower Hamlets in 2022 (just over 51 per day)</a:t>
            </a:r>
          </a:p>
          <a:p>
            <a:pPr fontAlgn="t"/>
            <a:r>
              <a:rPr lang="en-GB" i="1" dirty="0">
                <a:solidFill>
                  <a:schemeClr val="bg1"/>
                </a:solidFill>
                <a:cs typeface="Calibri" panose="020F0502020204030204" pitchFamily="34" charset="0"/>
              </a:rPr>
              <a:t>Over the last year we’ve attended Roughly 74% of these within an hour. </a:t>
            </a:r>
          </a:p>
          <a:p>
            <a:pPr fontAlgn="t"/>
            <a:endParaRPr lang="en-GB" b="1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fontAlgn="t"/>
            <a:r>
              <a:rPr lang="en-GB" b="1" dirty="0">
                <a:solidFill>
                  <a:schemeClr val="bg1"/>
                </a:solidFill>
                <a:cs typeface="Calibri" panose="020F0502020204030204" pitchFamily="34" charset="0"/>
              </a:rPr>
              <a:t>Crime Investigations in Hackney (last six months)</a:t>
            </a:r>
            <a:endParaRPr lang="en-GB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fontAlgn="t"/>
            <a:r>
              <a:rPr lang="en-GB" i="1" dirty="0">
                <a:solidFill>
                  <a:schemeClr val="bg1"/>
                </a:solidFill>
                <a:cs typeface="Calibri" panose="020F0502020204030204" pitchFamily="34" charset="0"/>
              </a:rPr>
              <a:t>OIC for roughly 7000 investigations </a:t>
            </a:r>
          </a:p>
          <a:p>
            <a:pPr fontAlgn="t"/>
            <a:r>
              <a:rPr lang="en-GB" i="1" dirty="0">
                <a:solidFill>
                  <a:schemeClr val="bg1"/>
                </a:solidFill>
                <a:cs typeface="Calibri" panose="020F0502020204030204" pitchFamily="34" charset="0"/>
              </a:rPr>
              <a:t>1,000 arrests</a:t>
            </a:r>
          </a:p>
          <a:p>
            <a:pPr fontAlgn="t"/>
            <a:r>
              <a:rPr lang="en-GB" i="1" dirty="0">
                <a:solidFill>
                  <a:schemeClr val="bg1"/>
                </a:solidFill>
                <a:cs typeface="Calibri" panose="020F0502020204030204" pitchFamily="34" charset="0"/>
              </a:rPr>
              <a:t>200 Stop/Search arrests</a:t>
            </a:r>
          </a:p>
          <a:p>
            <a:pPr fontAlgn="t"/>
            <a:r>
              <a:rPr lang="en-GB" i="1" dirty="0">
                <a:solidFill>
                  <a:schemeClr val="bg1"/>
                </a:solidFill>
                <a:cs typeface="Calibri" panose="020F0502020204030204" pitchFamily="34" charset="0"/>
              </a:rPr>
              <a:t>4000 (last six months)</a:t>
            </a:r>
          </a:p>
          <a:p>
            <a:pPr fontAlgn="t"/>
            <a:endParaRPr lang="en-GB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fontAlgn="t"/>
            <a:r>
              <a:rPr lang="en-GB" b="1" dirty="0">
                <a:solidFill>
                  <a:schemeClr val="bg1"/>
                </a:solidFill>
                <a:cs typeface="Calibri" panose="020F0502020204030204" pitchFamily="34" charset="0"/>
              </a:rPr>
              <a:t>Critical incidents, Local and Central Aid</a:t>
            </a:r>
          </a:p>
        </p:txBody>
      </p:sp>
    </p:spTree>
    <p:extLst>
      <p:ext uri="{BB962C8B-B14F-4D97-AF65-F5344CB8AC3E}">
        <p14:creationId xmlns:p14="http://schemas.microsoft.com/office/powerpoint/2010/main" val="2309975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59473"/>
            <a:ext cx="7886700" cy="840059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Overview of CE Public Protection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68300" y="823332"/>
            <a:ext cx="8705850" cy="3370251"/>
          </a:xfrm>
        </p:spPr>
        <p:txBody>
          <a:bodyPr>
            <a:normAutofit fontScale="25000" lnSpcReduction="20000"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Our Public Protection strand is made up of approximately 250 staff who work across 14 departments: </a:t>
            </a:r>
          </a:p>
          <a:p>
            <a:r>
              <a:rPr lang="en-GB" sz="5400" dirty="0">
                <a:solidFill>
                  <a:schemeClr val="bg1"/>
                </a:solidFill>
              </a:rPr>
              <a:t> 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5400" b="1" dirty="0">
                <a:solidFill>
                  <a:schemeClr val="bg1"/>
                </a:solidFill>
              </a:rPr>
              <a:t>CAIT</a:t>
            </a:r>
            <a:r>
              <a:rPr lang="en-GB" sz="5400" dirty="0">
                <a:solidFill>
                  <a:schemeClr val="bg1"/>
                </a:solidFill>
              </a:rPr>
              <a:t> – </a:t>
            </a:r>
            <a:r>
              <a:rPr lang="en-GB" sz="5400" i="1" dirty="0">
                <a:solidFill>
                  <a:schemeClr val="bg1"/>
                </a:solidFill>
              </a:rPr>
              <a:t>All child abuse from common assault to attempted murder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5400" b="1" dirty="0">
                <a:solidFill>
                  <a:schemeClr val="bg1"/>
                </a:solidFill>
              </a:rPr>
              <a:t>Sapphire</a:t>
            </a:r>
            <a:r>
              <a:rPr lang="en-GB" sz="5400" dirty="0">
                <a:solidFill>
                  <a:schemeClr val="bg1"/>
                </a:solidFill>
              </a:rPr>
              <a:t> – </a:t>
            </a:r>
            <a:r>
              <a:rPr lang="en-GB" sz="5400" i="1" dirty="0">
                <a:solidFill>
                  <a:schemeClr val="bg1"/>
                </a:solidFill>
              </a:rPr>
              <a:t>Approximately 600 rape offences a year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5400" b="1" dirty="0">
                <a:solidFill>
                  <a:schemeClr val="bg1"/>
                </a:solidFill>
              </a:rPr>
              <a:t>OCSAE</a:t>
            </a:r>
            <a:r>
              <a:rPr lang="en-GB" sz="5400" dirty="0">
                <a:solidFill>
                  <a:schemeClr val="bg1"/>
                </a:solidFill>
              </a:rPr>
              <a:t> – </a:t>
            </a:r>
            <a:r>
              <a:rPr lang="en-GB" sz="5400" i="1" dirty="0">
                <a:solidFill>
                  <a:schemeClr val="bg1"/>
                </a:solidFill>
              </a:rPr>
              <a:t>Online images. Including referrals from America and partner agencies. Then conducts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5400" i="1" dirty="0">
                <a:solidFill>
                  <a:schemeClr val="bg1"/>
                </a:solidFill>
              </a:rPr>
              <a:t> warrant, seizes evidence, reviews devices and then grades images. Sometimes 10,000+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5400" b="1" dirty="0">
                <a:solidFill>
                  <a:schemeClr val="bg1"/>
                </a:solidFill>
              </a:rPr>
              <a:t>Missing persons </a:t>
            </a:r>
            <a:r>
              <a:rPr lang="en-GB" sz="5400" dirty="0">
                <a:solidFill>
                  <a:schemeClr val="bg1"/>
                </a:solidFill>
              </a:rPr>
              <a:t>– </a:t>
            </a:r>
            <a:r>
              <a:rPr lang="en-GB" sz="5400" i="1" dirty="0">
                <a:solidFill>
                  <a:schemeClr val="bg1"/>
                </a:solidFill>
              </a:rPr>
              <a:t>Main concern for us are young people involved in CSE or CCE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5400" b="1" dirty="0">
                <a:solidFill>
                  <a:schemeClr val="bg1"/>
                </a:solidFill>
              </a:rPr>
              <a:t>CSU</a:t>
            </a:r>
            <a:r>
              <a:rPr lang="en-GB" sz="5400" dirty="0">
                <a:solidFill>
                  <a:schemeClr val="bg1"/>
                </a:solidFill>
              </a:rPr>
              <a:t> – </a:t>
            </a:r>
            <a:r>
              <a:rPr lang="en-GB" sz="5400" i="1" dirty="0">
                <a:solidFill>
                  <a:schemeClr val="bg1"/>
                </a:solidFill>
              </a:rPr>
              <a:t>Domestic Abuse –  thousands of offences a year 3000+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5400" b="1" dirty="0">
                <a:solidFill>
                  <a:schemeClr val="bg1"/>
                </a:solidFill>
              </a:rPr>
              <a:t>Jigsaw</a:t>
            </a:r>
            <a:r>
              <a:rPr lang="en-GB" sz="5400" dirty="0">
                <a:solidFill>
                  <a:schemeClr val="bg1"/>
                </a:solidFill>
              </a:rPr>
              <a:t> – </a:t>
            </a:r>
            <a:r>
              <a:rPr lang="en-GB" sz="5400" i="1" dirty="0">
                <a:solidFill>
                  <a:schemeClr val="bg1"/>
                </a:solidFill>
              </a:rPr>
              <a:t>Monitoring of over 700 offenders across CE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5400" b="1" dirty="0">
                <a:solidFill>
                  <a:schemeClr val="bg1"/>
                </a:solidFill>
              </a:rPr>
              <a:t>POU</a:t>
            </a:r>
            <a:r>
              <a:rPr lang="en-GB" sz="5400" dirty="0">
                <a:solidFill>
                  <a:schemeClr val="bg1"/>
                </a:solidFill>
              </a:rPr>
              <a:t> – </a:t>
            </a:r>
            <a:r>
              <a:rPr lang="en-GB" sz="5400" i="1" dirty="0">
                <a:solidFill>
                  <a:schemeClr val="bg1"/>
                </a:solidFill>
              </a:rPr>
              <a:t>Proactive Unit focussing on high Harm Offenders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5400" b="1" dirty="0">
                <a:solidFill>
                  <a:schemeClr val="bg1"/>
                </a:solidFill>
              </a:rPr>
              <a:t>Exploitation Team </a:t>
            </a:r>
            <a:r>
              <a:rPr lang="en-GB" sz="5400" dirty="0">
                <a:solidFill>
                  <a:schemeClr val="bg1"/>
                </a:solidFill>
              </a:rPr>
              <a:t>– </a:t>
            </a:r>
            <a:r>
              <a:rPr lang="en-GB" sz="5400" i="1" dirty="0">
                <a:solidFill>
                  <a:schemeClr val="bg1"/>
                </a:solidFill>
              </a:rPr>
              <a:t>both adult and child – sexual, servitude, criminal and slavery </a:t>
            </a:r>
          </a:p>
          <a:p>
            <a:r>
              <a:rPr lang="en-GB" sz="5400" dirty="0">
                <a:solidFill>
                  <a:schemeClr val="bg1"/>
                </a:solidFill>
              </a:rPr>
              <a:t> </a:t>
            </a:r>
          </a:p>
          <a:p>
            <a:r>
              <a:rPr lang="en-GB" sz="5400" dirty="0">
                <a:solidFill>
                  <a:schemeClr val="bg1"/>
                </a:solidFill>
              </a:rPr>
              <a:t>Relies on a strong partnership and embedded staff working within both councils.  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809" y="4378095"/>
            <a:ext cx="1085182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57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-166959"/>
            <a:ext cx="7886700" cy="840059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Overview of CE Local investigations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68300" y="823332"/>
            <a:ext cx="8705850" cy="3370251"/>
          </a:xfrm>
        </p:spPr>
        <p:txBody>
          <a:bodyPr>
            <a:normAutofit/>
          </a:bodyPr>
          <a:lstStyle/>
          <a:p>
            <a:endParaRPr lang="en-US" sz="12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809" y="4378095"/>
            <a:ext cx="1085182" cy="7559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250" y="577850"/>
            <a:ext cx="86233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Local Investigation teams focus on violence as a priority, working across 9 different teams which include;</a:t>
            </a:r>
          </a:p>
          <a:p>
            <a:endParaRPr lang="en-GB" sz="1200" dirty="0">
              <a:solidFill>
                <a:schemeClr val="bg1"/>
              </a:solidFill>
            </a:endParaRPr>
          </a:p>
          <a:p>
            <a:r>
              <a:rPr lang="en-GB" sz="1200" b="1" dirty="0">
                <a:solidFill>
                  <a:schemeClr val="bg1"/>
                </a:solidFill>
              </a:rPr>
              <a:t>CID</a:t>
            </a:r>
            <a:r>
              <a:rPr lang="en-GB" sz="1200" dirty="0">
                <a:solidFill>
                  <a:schemeClr val="bg1"/>
                </a:solidFill>
              </a:rPr>
              <a:t> – </a:t>
            </a:r>
            <a:r>
              <a:rPr lang="en-GB" sz="1200" i="1" dirty="0">
                <a:solidFill>
                  <a:schemeClr val="bg1"/>
                </a:solidFill>
              </a:rPr>
              <a:t>Investigation of serious and complex crime 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Burglary &amp; Robbery Investigation Team (BRIT) </a:t>
            </a:r>
            <a:r>
              <a:rPr lang="en-GB" sz="1200" dirty="0">
                <a:solidFill>
                  <a:schemeClr val="bg1"/>
                </a:solidFill>
              </a:rPr>
              <a:t>– </a:t>
            </a:r>
            <a:r>
              <a:rPr lang="en-GB" sz="1200" i="1" dirty="0">
                <a:solidFill>
                  <a:schemeClr val="bg1"/>
                </a:solidFill>
              </a:rPr>
              <a:t>Responsible for the secondary investigation and proactive response.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Forensic Conversion Team </a:t>
            </a:r>
            <a:r>
              <a:rPr lang="en-GB" sz="1200" dirty="0">
                <a:solidFill>
                  <a:schemeClr val="bg1"/>
                </a:solidFill>
              </a:rPr>
              <a:t>– </a:t>
            </a:r>
            <a:r>
              <a:rPr lang="en-GB" sz="1200" i="1" dirty="0">
                <a:solidFill>
                  <a:schemeClr val="bg1"/>
                </a:solidFill>
              </a:rPr>
              <a:t>Investigating DNA and fingerprint identifications taken from crime scenes.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Image Retrieval Unit </a:t>
            </a:r>
            <a:r>
              <a:rPr lang="en-GB" sz="1200" dirty="0">
                <a:solidFill>
                  <a:schemeClr val="bg1"/>
                </a:solidFill>
              </a:rPr>
              <a:t>– </a:t>
            </a:r>
            <a:r>
              <a:rPr lang="en-GB" sz="1200" i="1" dirty="0">
                <a:solidFill>
                  <a:schemeClr val="bg1"/>
                </a:solidFill>
              </a:rPr>
              <a:t>Deployed to scope and retrieve footage of incidents from violent crime to vulnerable victims.</a:t>
            </a:r>
          </a:p>
          <a:p>
            <a:r>
              <a:rPr lang="en-GB" sz="1200" b="1" i="1" dirty="0">
                <a:solidFill>
                  <a:schemeClr val="bg1"/>
                </a:solidFill>
              </a:rPr>
              <a:t>Gangs Task Force </a:t>
            </a:r>
            <a:r>
              <a:rPr lang="en-GB" sz="1200" i="1" dirty="0">
                <a:solidFill>
                  <a:schemeClr val="bg1"/>
                </a:solidFill>
              </a:rPr>
              <a:t>– Focusing on the violence that the high harm gangs bring and the safeguarding of them. 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Integrated Gangs Unit </a:t>
            </a:r>
            <a:r>
              <a:rPr lang="en-GB" sz="1200" dirty="0">
                <a:solidFill>
                  <a:schemeClr val="bg1"/>
                </a:solidFill>
              </a:rPr>
              <a:t>–</a:t>
            </a:r>
          </a:p>
          <a:p>
            <a:r>
              <a:rPr lang="en-GB" sz="1200" dirty="0">
                <a:solidFill>
                  <a:schemeClr val="bg1"/>
                </a:solidFill>
              </a:rPr>
              <a:t>Integrated Offender Management Unit –</a:t>
            </a:r>
            <a:r>
              <a:rPr lang="en-GB" sz="1200" i="1" dirty="0">
                <a:solidFill>
                  <a:schemeClr val="bg1"/>
                </a:solidFill>
              </a:rPr>
              <a:t>The most persistent and problematic offenders are identified and managed jointly by partners working together.</a:t>
            </a:r>
          </a:p>
          <a:p>
            <a:r>
              <a:rPr lang="en-GB" sz="1200" dirty="0">
                <a:solidFill>
                  <a:schemeClr val="bg1"/>
                </a:solidFill>
              </a:rPr>
              <a:t>Violence Suppression Unit – </a:t>
            </a:r>
            <a:r>
              <a:rPr lang="en-GB" sz="1200" i="1" dirty="0">
                <a:solidFill>
                  <a:schemeClr val="bg1"/>
                </a:solidFill>
              </a:rPr>
              <a:t>Dedicated team of uniformed officers who are able to respond to serious violence and create suppression plan in line with neighbourhood priorities and gang tensions. </a:t>
            </a:r>
          </a:p>
          <a:p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498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59473"/>
            <a:ext cx="7886700" cy="840059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Overview of CE Headquarters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68300" y="823332"/>
            <a:ext cx="8705850" cy="3370251"/>
          </a:xfrm>
        </p:spPr>
        <p:txBody>
          <a:bodyPr>
            <a:normAutofit/>
          </a:bodyPr>
          <a:lstStyle/>
          <a:p>
            <a:endParaRPr lang="en-US" sz="1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Operational Support – </a:t>
            </a:r>
            <a:r>
              <a:rPr lang="en-US" sz="1400" i="1" dirty="0">
                <a:solidFill>
                  <a:schemeClr val="bg1"/>
                </a:solidFill>
              </a:rPr>
              <a:t>managing resourcing across the Borough, including making sure our ERPT is at optimum strength, servicing events and planned and spontaneous protests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Professional Standards – </a:t>
            </a:r>
            <a:r>
              <a:rPr lang="en-US" sz="1400" i="1" dirty="0">
                <a:solidFill>
                  <a:schemeClr val="bg1"/>
                </a:solidFill>
              </a:rPr>
              <a:t>Dealing with local, ow level misconduct and performance matters. </a:t>
            </a:r>
            <a:r>
              <a:rPr lang="en-US" sz="1400" i="1" dirty="0" err="1">
                <a:solidFill>
                  <a:schemeClr val="bg1"/>
                </a:solidFill>
              </a:rPr>
              <a:t>Porivde</a:t>
            </a:r>
            <a:r>
              <a:rPr lang="en-US" sz="1400" i="1" dirty="0">
                <a:solidFill>
                  <a:schemeClr val="bg1"/>
                </a:solidFill>
              </a:rPr>
              <a:t> a link to DPS and IOPC with regards to any more serious matters.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</a:rPr>
              <a:t>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</a:rPr>
              <a:t>Criminal Justice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</a:rPr>
              <a:t>Specials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809" y="4378095"/>
            <a:ext cx="1085182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17012"/>
      </p:ext>
    </p:extLst>
  </p:cSld>
  <p:clrMapOvr>
    <a:masterClrMapping/>
  </p:clrMapOvr>
</p:sld>
</file>

<file path=ppt/theme/theme1.xml><?xml version="1.0" encoding="utf-8"?>
<a:theme xmlns:a="http://schemas.openxmlformats.org/drawingml/2006/main" name="MPS_Master">
  <a:themeElements>
    <a:clrScheme name="MPS_Digital_Brand_Guidelines_FINAL_pdf">
      <a:dk1>
        <a:srgbClr val="000000"/>
      </a:dk1>
      <a:lt1>
        <a:srgbClr val="FFFFFF"/>
      </a:lt1>
      <a:dk2>
        <a:srgbClr val="0032A0"/>
      </a:dk2>
      <a:lt2>
        <a:srgbClr val="ABBAD1"/>
      </a:lt2>
      <a:accent1>
        <a:srgbClr val="A3C7E2"/>
      </a:accent1>
      <a:accent2>
        <a:srgbClr val="A1CFCA"/>
      </a:accent2>
      <a:accent3>
        <a:srgbClr val="7EA7AC"/>
      </a:accent3>
      <a:accent4>
        <a:srgbClr val="675DC6"/>
      </a:accent4>
      <a:accent5>
        <a:srgbClr val="101E8E"/>
      </a:accent5>
      <a:accent6>
        <a:srgbClr val="00386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EC6E6495AEF640BFC2856B684C7B5E" ma:contentTypeVersion="13" ma:contentTypeDescription="Create a new document." ma:contentTypeScope="" ma:versionID="04c6e169cc07037ef188ebc92670a14f">
  <xsd:schema xmlns:xsd="http://www.w3.org/2001/XMLSchema" xmlns:xs="http://www.w3.org/2001/XMLSchema" xmlns:p="http://schemas.microsoft.com/office/2006/metadata/properties" xmlns:ns3="bc898025-7877-490a-96ab-46361ab9be9b" xmlns:ns4="e5683e0f-6ac1-46d5-9649-97f74011920d" targetNamespace="http://schemas.microsoft.com/office/2006/metadata/properties" ma:root="true" ma:fieldsID="988045c712a0f2b4c6ac06902c5a81ee" ns3:_="" ns4:_="">
    <xsd:import namespace="bc898025-7877-490a-96ab-46361ab9be9b"/>
    <xsd:import namespace="e5683e0f-6ac1-46d5-9649-97f74011920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98025-7877-490a-96ab-46361ab9be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83e0f-6ac1-46d5-9649-97f74011920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058F02-E367-439B-86D8-CD70F2E9B2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F00685-7B95-4093-A882-8581D069FC25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bc898025-7877-490a-96ab-46361ab9be9b"/>
    <ds:schemaRef ds:uri="http://www.w3.org/XML/1998/namespace"/>
    <ds:schemaRef ds:uri="http://purl.org/dc/dcmitype/"/>
    <ds:schemaRef ds:uri="http://schemas.microsoft.com/office/infopath/2007/PartnerControls"/>
    <ds:schemaRef ds:uri="e5683e0f-6ac1-46d5-9649-97f74011920d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A3132D8-0ACF-456A-867E-00CD13C009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898025-7877-490a-96ab-46361ab9be9b"/>
    <ds:schemaRef ds:uri="e5683e0f-6ac1-46d5-9649-97f7401192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6411</TotalTime>
  <Words>1009</Words>
  <Application>Microsoft Office PowerPoint</Application>
  <PresentationFormat>On-screen Show (16:9)</PresentationFormat>
  <Paragraphs>93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 3</vt:lpstr>
      <vt:lpstr>MPS_Master</vt:lpstr>
      <vt:lpstr>Central East Basic Command Unit</vt:lpstr>
      <vt:lpstr>CE Structure</vt:lpstr>
      <vt:lpstr>Central East Local Crime Priorities </vt:lpstr>
      <vt:lpstr>How Does CE Operate</vt:lpstr>
      <vt:lpstr>PowerPoint Presentation</vt:lpstr>
      <vt:lpstr>Overview of CE Emergency Response Strand</vt:lpstr>
      <vt:lpstr>Overview of CE Public Protection </vt:lpstr>
      <vt:lpstr>Overview of CE Local investigations</vt:lpstr>
      <vt:lpstr>Overview of CE Headquarters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Laura Eaton</dc:creator>
  <cp:keywords/>
  <dc:description/>
  <cp:lastModifiedBy>Jenny Hadgraft</cp:lastModifiedBy>
  <cp:revision>141</cp:revision>
  <dcterms:created xsi:type="dcterms:W3CDTF">2017-10-04T09:18:25Z</dcterms:created>
  <dcterms:modified xsi:type="dcterms:W3CDTF">2023-02-17T13:19:33Z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0x01010048EC6E6495AEF640BFC2856B684C7B5E</vt:lpwstr>
  </property>
</Properties>
</file>