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2" r:id="rId7"/>
    <p:sldId id="257" r:id="rId8"/>
    <p:sldId id="267" r:id="rId9"/>
    <p:sldId id="265" r:id="rId10"/>
    <p:sldId id="260" r:id="rId11"/>
    <p:sldId id="270" r:id="rId12"/>
    <p:sldId id="268" r:id="rId13"/>
    <p:sldId id="258" r:id="rId14"/>
    <p:sldId id="259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60E3F-1D70-49EA-B096-885C2CEDD277}" v="6" dt="2023-10-16T11:17:4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id Sadi" userId="9a876935-ed4f-429d-b463-17aa392af134" providerId="ADAL" clId="{68860E3F-1D70-49EA-B096-885C2CEDD277}"/>
    <pc:docChg chg="undo redo custSel addSld delSld modSld">
      <pc:chgData name="Khalid Sadi" userId="9a876935-ed4f-429d-b463-17aa392af134" providerId="ADAL" clId="{68860E3F-1D70-49EA-B096-885C2CEDD277}" dt="2023-10-16T11:26:34.126" v="2320" actId="1076"/>
      <pc:docMkLst>
        <pc:docMk/>
      </pc:docMkLst>
      <pc:sldChg chg="modSp mod">
        <pc:chgData name="Khalid Sadi" userId="9a876935-ed4f-429d-b463-17aa392af134" providerId="ADAL" clId="{68860E3F-1D70-49EA-B096-885C2CEDD277}" dt="2023-10-16T11:25:57.790" v="2312" actId="20577"/>
        <pc:sldMkLst>
          <pc:docMk/>
          <pc:sldMk cId="1430176368" sldId="257"/>
        </pc:sldMkLst>
        <pc:spChg chg="mod">
          <ac:chgData name="Khalid Sadi" userId="9a876935-ed4f-429d-b463-17aa392af134" providerId="ADAL" clId="{68860E3F-1D70-49EA-B096-885C2CEDD277}" dt="2023-10-16T10:35:46.088" v="1593" actId="20577"/>
          <ac:spMkLst>
            <pc:docMk/>
            <pc:sldMk cId="1430176368" sldId="257"/>
            <ac:spMk id="2" creationId="{E2CCA6A8-4DDA-456A-A6FD-1B90B3573516}"/>
          </ac:spMkLst>
        </pc:spChg>
        <pc:graphicFrameChg chg="mod modGraphic">
          <ac:chgData name="Khalid Sadi" userId="9a876935-ed4f-429d-b463-17aa392af134" providerId="ADAL" clId="{68860E3F-1D70-49EA-B096-885C2CEDD277}" dt="2023-10-16T11:25:57.790" v="2312" actId="20577"/>
          <ac:graphicFrameMkLst>
            <pc:docMk/>
            <pc:sldMk cId="1430176368" sldId="257"/>
            <ac:graphicFrameMk id="5" creationId="{3D38AE6F-CE61-0992-A402-4000C4D5B31F}"/>
          </ac:graphicFrameMkLst>
        </pc:graphicFrameChg>
      </pc:sldChg>
      <pc:sldChg chg="modSp mod">
        <pc:chgData name="Khalid Sadi" userId="9a876935-ed4f-429d-b463-17aa392af134" providerId="ADAL" clId="{68860E3F-1D70-49EA-B096-885C2CEDD277}" dt="2023-10-16T11:16:27.887" v="2252" actId="20577"/>
        <pc:sldMkLst>
          <pc:docMk/>
          <pc:sldMk cId="3385591950" sldId="258"/>
        </pc:sldMkLst>
        <pc:spChg chg="mod">
          <ac:chgData name="Khalid Sadi" userId="9a876935-ed4f-429d-b463-17aa392af134" providerId="ADAL" clId="{68860E3F-1D70-49EA-B096-885C2CEDD277}" dt="2023-10-16T09:44:26.481" v="638" actId="20577"/>
          <ac:spMkLst>
            <pc:docMk/>
            <pc:sldMk cId="3385591950" sldId="258"/>
            <ac:spMk id="2" creationId="{3D03E4A5-7616-C840-CF18-D5F5136B434E}"/>
          </ac:spMkLst>
        </pc:spChg>
        <pc:spChg chg="mod">
          <ac:chgData name="Khalid Sadi" userId="9a876935-ed4f-429d-b463-17aa392af134" providerId="ADAL" clId="{68860E3F-1D70-49EA-B096-885C2CEDD277}" dt="2023-10-16T11:16:27.887" v="2252" actId="20577"/>
          <ac:spMkLst>
            <pc:docMk/>
            <pc:sldMk cId="3385591950" sldId="258"/>
            <ac:spMk id="3" creationId="{11D840D0-A4F9-994F-8FAE-644EFC740CBF}"/>
          </ac:spMkLst>
        </pc:spChg>
      </pc:sldChg>
      <pc:sldChg chg="modSp mod">
        <pc:chgData name="Khalid Sadi" userId="9a876935-ed4f-429d-b463-17aa392af134" providerId="ADAL" clId="{68860E3F-1D70-49EA-B096-885C2CEDD277}" dt="2023-10-16T11:18:18.579" v="2260" actId="1076"/>
        <pc:sldMkLst>
          <pc:docMk/>
          <pc:sldMk cId="1571671167" sldId="259"/>
        </pc:sldMkLst>
        <pc:spChg chg="mod">
          <ac:chgData name="Khalid Sadi" userId="9a876935-ed4f-429d-b463-17aa392af134" providerId="ADAL" clId="{68860E3F-1D70-49EA-B096-885C2CEDD277}" dt="2023-10-16T10:42:49.151" v="1730" actId="1076"/>
          <ac:spMkLst>
            <pc:docMk/>
            <pc:sldMk cId="1571671167" sldId="259"/>
            <ac:spMk id="2" creationId="{C82C1BF5-4342-69B3-B5EF-DD924AE36619}"/>
          </ac:spMkLst>
        </pc:spChg>
        <pc:spChg chg="mod">
          <ac:chgData name="Khalid Sadi" userId="9a876935-ed4f-429d-b463-17aa392af134" providerId="ADAL" clId="{68860E3F-1D70-49EA-B096-885C2CEDD277}" dt="2023-10-16T11:18:18.579" v="2260" actId="1076"/>
          <ac:spMkLst>
            <pc:docMk/>
            <pc:sldMk cId="1571671167" sldId="259"/>
            <ac:spMk id="3" creationId="{8BBC2E27-121A-2834-7014-3439CC3557DE}"/>
          </ac:spMkLst>
        </pc:spChg>
      </pc:sldChg>
      <pc:sldChg chg="modSp mod">
        <pc:chgData name="Khalid Sadi" userId="9a876935-ed4f-429d-b463-17aa392af134" providerId="ADAL" clId="{68860E3F-1D70-49EA-B096-885C2CEDD277}" dt="2023-10-16T11:20:46.552" v="2299" actId="20577"/>
        <pc:sldMkLst>
          <pc:docMk/>
          <pc:sldMk cId="1994776483" sldId="260"/>
        </pc:sldMkLst>
        <pc:spChg chg="mod">
          <ac:chgData name="Khalid Sadi" userId="9a876935-ed4f-429d-b463-17aa392af134" providerId="ADAL" clId="{68860E3F-1D70-49EA-B096-885C2CEDD277}" dt="2023-10-16T10:45:15.065" v="1793" actId="108"/>
          <ac:spMkLst>
            <pc:docMk/>
            <pc:sldMk cId="1994776483" sldId="260"/>
            <ac:spMk id="2" creationId="{DCEBBA54-8046-18AD-6993-784EFF574434}"/>
          </ac:spMkLst>
        </pc:spChg>
        <pc:spChg chg="mod">
          <ac:chgData name="Khalid Sadi" userId="9a876935-ed4f-429d-b463-17aa392af134" providerId="ADAL" clId="{68860E3F-1D70-49EA-B096-885C2CEDD277}" dt="2023-10-16T11:20:46.552" v="2299" actId="20577"/>
          <ac:spMkLst>
            <pc:docMk/>
            <pc:sldMk cId="1994776483" sldId="260"/>
            <ac:spMk id="3" creationId="{45AED47C-0B54-1B08-8853-99041E31F845}"/>
          </ac:spMkLst>
        </pc:spChg>
      </pc:sldChg>
      <pc:sldChg chg="del">
        <pc:chgData name="Khalid Sadi" userId="9a876935-ed4f-429d-b463-17aa392af134" providerId="ADAL" clId="{68860E3F-1D70-49EA-B096-885C2CEDD277}" dt="2023-10-16T09:24:20.402" v="329" actId="2696"/>
        <pc:sldMkLst>
          <pc:docMk/>
          <pc:sldMk cId="1575121251" sldId="261"/>
        </pc:sldMkLst>
      </pc:sldChg>
      <pc:sldChg chg="modSp mod">
        <pc:chgData name="Khalid Sadi" userId="9a876935-ed4f-429d-b463-17aa392af134" providerId="ADAL" clId="{68860E3F-1D70-49EA-B096-885C2CEDD277}" dt="2023-10-16T10:47:16.470" v="1810" actId="27636"/>
        <pc:sldMkLst>
          <pc:docMk/>
          <pc:sldMk cId="232417338" sldId="262"/>
        </pc:sldMkLst>
        <pc:spChg chg="mod">
          <ac:chgData name="Khalid Sadi" userId="9a876935-ed4f-429d-b463-17aa392af134" providerId="ADAL" clId="{68860E3F-1D70-49EA-B096-885C2CEDD277}" dt="2023-10-16T10:47:16.470" v="1810" actId="27636"/>
          <ac:spMkLst>
            <pc:docMk/>
            <pc:sldMk cId="232417338" sldId="262"/>
            <ac:spMk id="3" creationId="{E13628C7-F40C-792D-549A-7628E8800660}"/>
          </ac:spMkLst>
        </pc:spChg>
      </pc:sldChg>
      <pc:sldChg chg="modSp del mod">
        <pc:chgData name="Khalid Sadi" userId="9a876935-ed4f-429d-b463-17aa392af134" providerId="ADAL" clId="{68860E3F-1D70-49EA-B096-885C2CEDD277}" dt="2023-10-16T09:30:27.309" v="418" actId="2696"/>
        <pc:sldMkLst>
          <pc:docMk/>
          <pc:sldMk cId="1002164250" sldId="263"/>
        </pc:sldMkLst>
        <pc:spChg chg="mod">
          <ac:chgData name="Khalid Sadi" userId="9a876935-ed4f-429d-b463-17aa392af134" providerId="ADAL" clId="{68860E3F-1D70-49EA-B096-885C2CEDD277}" dt="2023-10-16T09:24:25.195" v="330" actId="5793"/>
          <ac:spMkLst>
            <pc:docMk/>
            <pc:sldMk cId="1002164250" sldId="263"/>
            <ac:spMk id="3" creationId="{C44087C3-C925-59DB-49CA-A2F86DABF87C}"/>
          </ac:spMkLst>
        </pc:spChg>
      </pc:sldChg>
      <pc:sldChg chg="modSp mod">
        <pc:chgData name="Khalid Sadi" userId="9a876935-ed4f-429d-b463-17aa392af134" providerId="ADAL" clId="{68860E3F-1D70-49EA-B096-885C2CEDD277}" dt="2023-10-16T10:20:51.803" v="1510" actId="20577"/>
        <pc:sldMkLst>
          <pc:docMk/>
          <pc:sldMk cId="2766828927" sldId="264"/>
        </pc:sldMkLst>
        <pc:spChg chg="mod">
          <ac:chgData name="Khalid Sadi" userId="9a876935-ed4f-429d-b463-17aa392af134" providerId="ADAL" clId="{68860E3F-1D70-49EA-B096-885C2CEDD277}" dt="2023-10-16T10:20:51.803" v="1510" actId="20577"/>
          <ac:spMkLst>
            <pc:docMk/>
            <pc:sldMk cId="2766828927" sldId="264"/>
            <ac:spMk id="3" creationId="{953AC0BD-F57D-99D5-088A-27456FE71A91}"/>
          </ac:spMkLst>
        </pc:spChg>
      </pc:sldChg>
      <pc:sldChg chg="modSp mod">
        <pc:chgData name="Khalid Sadi" userId="9a876935-ed4f-429d-b463-17aa392af134" providerId="ADAL" clId="{68860E3F-1D70-49EA-B096-885C2CEDD277}" dt="2023-10-16T11:26:26.799" v="2319" actId="27636"/>
        <pc:sldMkLst>
          <pc:docMk/>
          <pc:sldMk cId="1254559067" sldId="265"/>
        </pc:sldMkLst>
        <pc:spChg chg="mod">
          <ac:chgData name="Khalid Sadi" userId="9a876935-ed4f-429d-b463-17aa392af134" providerId="ADAL" clId="{68860E3F-1D70-49EA-B096-885C2CEDD277}" dt="2023-10-16T11:06:54.510" v="1939" actId="313"/>
          <ac:spMkLst>
            <pc:docMk/>
            <pc:sldMk cId="1254559067" sldId="265"/>
            <ac:spMk id="2" creationId="{86CD0781-0EF2-689C-4747-4FF1EFB61FCD}"/>
          </ac:spMkLst>
        </pc:spChg>
        <pc:spChg chg="mod">
          <ac:chgData name="Khalid Sadi" userId="9a876935-ed4f-429d-b463-17aa392af134" providerId="ADAL" clId="{68860E3F-1D70-49EA-B096-885C2CEDD277}" dt="2023-10-16T11:26:26.799" v="2319" actId="27636"/>
          <ac:spMkLst>
            <pc:docMk/>
            <pc:sldMk cId="1254559067" sldId="265"/>
            <ac:spMk id="3" creationId="{52E15335-FAE0-778C-91CD-DD19FB569778}"/>
          </ac:spMkLst>
        </pc:spChg>
      </pc:sldChg>
      <pc:sldChg chg="modSp mod">
        <pc:chgData name="Khalid Sadi" userId="9a876935-ed4f-429d-b463-17aa392af134" providerId="ADAL" clId="{68860E3F-1D70-49EA-B096-885C2CEDD277}" dt="2023-10-16T10:33:07.716" v="1569" actId="20577"/>
        <pc:sldMkLst>
          <pc:docMk/>
          <pc:sldMk cId="4007448447" sldId="266"/>
        </pc:sldMkLst>
        <pc:spChg chg="mod">
          <ac:chgData name="Khalid Sadi" userId="9a876935-ed4f-429d-b463-17aa392af134" providerId="ADAL" clId="{68860E3F-1D70-49EA-B096-885C2CEDD277}" dt="2023-10-16T10:33:07.716" v="1569" actId="20577"/>
          <ac:spMkLst>
            <pc:docMk/>
            <pc:sldMk cId="4007448447" sldId="266"/>
            <ac:spMk id="3" creationId="{A1D2463B-977F-7F88-2540-69CE327DD2DD}"/>
          </ac:spMkLst>
        </pc:spChg>
      </pc:sldChg>
      <pc:sldChg chg="modSp mod">
        <pc:chgData name="Khalid Sadi" userId="9a876935-ed4f-429d-b463-17aa392af134" providerId="ADAL" clId="{68860E3F-1D70-49EA-B096-885C2CEDD277}" dt="2023-10-16T11:26:34.126" v="2320" actId="1076"/>
        <pc:sldMkLst>
          <pc:docMk/>
          <pc:sldMk cId="2765017577" sldId="267"/>
        </pc:sldMkLst>
        <pc:spChg chg="mod">
          <ac:chgData name="Khalid Sadi" userId="9a876935-ed4f-429d-b463-17aa392af134" providerId="ADAL" clId="{68860E3F-1D70-49EA-B096-885C2CEDD277}" dt="2023-10-16T09:00:45.113" v="121" actId="20577"/>
          <ac:spMkLst>
            <pc:docMk/>
            <pc:sldMk cId="2765017577" sldId="267"/>
            <ac:spMk id="2" creationId="{865C2E12-4A70-A5A3-170C-001EBCB21240}"/>
          </ac:spMkLst>
        </pc:spChg>
        <pc:graphicFrameChg chg="mod modGraphic">
          <ac:chgData name="Khalid Sadi" userId="9a876935-ed4f-429d-b463-17aa392af134" providerId="ADAL" clId="{68860E3F-1D70-49EA-B096-885C2CEDD277}" dt="2023-10-16T11:26:34.126" v="2320" actId="1076"/>
          <ac:graphicFrameMkLst>
            <pc:docMk/>
            <pc:sldMk cId="2765017577" sldId="267"/>
            <ac:graphicFrameMk id="8" creationId="{9A858F32-12E3-1008-C48D-C938BAE41810}"/>
          </ac:graphicFrameMkLst>
        </pc:graphicFrameChg>
      </pc:sldChg>
      <pc:sldChg chg="modSp new mod">
        <pc:chgData name="Khalid Sadi" userId="9a876935-ed4f-429d-b463-17aa392af134" providerId="ADAL" clId="{68860E3F-1D70-49EA-B096-885C2CEDD277}" dt="2023-10-16T11:18:32.668" v="2269" actId="20577"/>
        <pc:sldMkLst>
          <pc:docMk/>
          <pc:sldMk cId="1232319696" sldId="268"/>
        </pc:sldMkLst>
        <pc:spChg chg="mod">
          <ac:chgData name="Khalid Sadi" userId="9a876935-ed4f-429d-b463-17aa392af134" providerId="ADAL" clId="{68860E3F-1D70-49EA-B096-885C2CEDD277}" dt="2023-10-16T11:07:54.460" v="1940" actId="14100"/>
          <ac:spMkLst>
            <pc:docMk/>
            <pc:sldMk cId="1232319696" sldId="268"/>
            <ac:spMk id="2" creationId="{9956B81E-5882-8F2F-A8BB-E23CF6E55EB1}"/>
          </ac:spMkLst>
        </pc:spChg>
        <pc:spChg chg="mod">
          <ac:chgData name="Khalid Sadi" userId="9a876935-ed4f-429d-b463-17aa392af134" providerId="ADAL" clId="{68860E3F-1D70-49EA-B096-885C2CEDD277}" dt="2023-10-16T11:18:32.668" v="2269" actId="20577"/>
          <ac:spMkLst>
            <pc:docMk/>
            <pc:sldMk cId="1232319696" sldId="268"/>
            <ac:spMk id="3" creationId="{3E669934-8866-D89B-F77A-917E562EDCC6}"/>
          </ac:spMkLst>
        </pc:spChg>
      </pc:sldChg>
      <pc:sldChg chg="delSp modSp new mod">
        <pc:chgData name="Khalid Sadi" userId="9a876935-ed4f-429d-b463-17aa392af134" providerId="ADAL" clId="{68860E3F-1D70-49EA-B096-885C2CEDD277}" dt="2023-10-16T10:30:00.519" v="1524" actId="255"/>
        <pc:sldMkLst>
          <pc:docMk/>
          <pc:sldMk cId="3690151236" sldId="269"/>
        </pc:sldMkLst>
        <pc:spChg chg="del">
          <ac:chgData name="Khalid Sadi" userId="9a876935-ed4f-429d-b463-17aa392af134" providerId="ADAL" clId="{68860E3F-1D70-49EA-B096-885C2CEDD277}" dt="2023-10-16T10:29:51.338" v="1523" actId="478"/>
          <ac:spMkLst>
            <pc:docMk/>
            <pc:sldMk cId="3690151236" sldId="269"/>
            <ac:spMk id="2" creationId="{BF5CBC2B-1775-1C6D-3945-0D7B9C756759}"/>
          </ac:spMkLst>
        </pc:spChg>
        <pc:spChg chg="mod">
          <ac:chgData name="Khalid Sadi" userId="9a876935-ed4f-429d-b463-17aa392af134" providerId="ADAL" clId="{68860E3F-1D70-49EA-B096-885C2CEDD277}" dt="2023-10-16T10:30:00.519" v="1524" actId="255"/>
          <ac:spMkLst>
            <pc:docMk/>
            <pc:sldMk cId="3690151236" sldId="269"/>
            <ac:spMk id="3" creationId="{5118A8EA-8A9A-D55F-7FFB-8549A774D66B}"/>
          </ac:spMkLst>
        </pc:spChg>
      </pc:sldChg>
      <pc:sldChg chg="modSp new mod">
        <pc:chgData name="Khalid Sadi" userId="9a876935-ed4f-429d-b463-17aa392af134" providerId="ADAL" clId="{68860E3F-1D70-49EA-B096-885C2CEDD277}" dt="2023-10-16T11:14:54.887" v="2229" actId="20577"/>
        <pc:sldMkLst>
          <pc:docMk/>
          <pc:sldMk cId="1918612996" sldId="270"/>
        </pc:sldMkLst>
        <pc:spChg chg="mod">
          <ac:chgData name="Khalid Sadi" userId="9a876935-ed4f-429d-b463-17aa392af134" providerId="ADAL" clId="{68860E3F-1D70-49EA-B096-885C2CEDD277}" dt="2023-10-16T11:09:11.897" v="1972" actId="20577"/>
          <ac:spMkLst>
            <pc:docMk/>
            <pc:sldMk cId="1918612996" sldId="270"/>
            <ac:spMk id="2" creationId="{51F2A565-F296-AD29-DA47-0AE11FC6F1B1}"/>
          </ac:spMkLst>
        </pc:spChg>
        <pc:spChg chg="mod">
          <ac:chgData name="Khalid Sadi" userId="9a876935-ed4f-429d-b463-17aa392af134" providerId="ADAL" clId="{68860E3F-1D70-49EA-B096-885C2CEDD277}" dt="2023-10-16T11:14:54.887" v="2229" actId="20577"/>
          <ac:spMkLst>
            <pc:docMk/>
            <pc:sldMk cId="1918612996" sldId="270"/>
            <ac:spMk id="3" creationId="{C0E8FBD9-5FDF-441C-6944-E5C53C3729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7186126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8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6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E4A-7D54-4FAD-BC19-3B3868CED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the VCS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6D53B-FBB0-4102-A292-4C07FA099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presentation to the THIFF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E4A5-7616-C840-CF18-D5F5136B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central government 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840D0-A4F9-994F-8FAE-644EFC740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74" y="1603683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u="sng" dirty="0">
                <a:solidFill>
                  <a:schemeClr val="dk1"/>
                </a:solidFill>
                <a:latin typeface="+mn-lt"/>
                <a:cs typeface="+mn-cs"/>
              </a:rPr>
              <a:t>Places of Worship Protective Security Funding Scheme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dk1"/>
                </a:solidFill>
                <a:latin typeface="+mn-lt"/>
                <a:cs typeface="+mn-cs"/>
              </a:rPr>
              <a:t>Closed 5 September 2023</a:t>
            </a:r>
          </a:p>
          <a:p>
            <a:pPr marL="0" indent="0">
              <a:buNone/>
            </a:pPr>
            <a:endParaRPr lang="en-GB" sz="1800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chemeClr val="dk1"/>
                </a:solidFill>
                <a:latin typeface="+mn-lt"/>
                <a:cs typeface="+mn-cs"/>
              </a:rPr>
              <a:t>Protective Security for Mosques Scheme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  <a:t>Open until 26 November 2023</a:t>
            </a:r>
            <a:endParaRPr lang="en-GB" sz="1800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  <a:t>Through the above schemes, vulnerable places of worship (and associated faith community </a:t>
            </a:r>
            <a:r>
              <a:rPr lang="en-US" sz="1800" dirty="0" err="1">
                <a:solidFill>
                  <a:schemeClr val="dk1"/>
                </a:solidFill>
                <a:latin typeface="+mn-lt"/>
                <a:cs typeface="+mn-cs"/>
              </a:rPr>
              <a:t>centres</a:t>
            </a:r>
            <a: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  <a:t>) can apply for physical protective security measures, such as CCTV, secure fencing, and intruder alarms.</a:t>
            </a:r>
            <a:b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</a:br>
            <a:endParaRPr lang="en-US" sz="1800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chemeClr val="dk1"/>
                </a:solidFill>
                <a:latin typeface="+mn-lt"/>
                <a:cs typeface="+mn-cs"/>
              </a:rPr>
              <a:t>The Faith New Deal Fund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  <a:t>Partnership with councils, schools, police, health providers and voluntary groups to develop innovative interventions to tackle social issues affecting those in most need of support.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  <a:t>Closed June 2023</a:t>
            </a:r>
          </a:p>
        </p:txBody>
      </p:sp>
    </p:spTree>
    <p:extLst>
      <p:ext uri="{BB962C8B-B14F-4D97-AF65-F5344CB8AC3E}">
        <p14:creationId xmlns:p14="http://schemas.microsoft.com/office/powerpoint/2010/main" val="338559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1BF5-4342-69B3-B5EF-DD924AE3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20"/>
            <a:ext cx="9770616" cy="1325563"/>
          </a:xfrm>
        </p:spPr>
        <p:txBody>
          <a:bodyPr/>
          <a:lstStyle/>
          <a:p>
            <a:r>
              <a:rPr lang="en-US" dirty="0"/>
              <a:t>Local and national charitable trusts and foundations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2E27-121A-2834-7014-3439CC35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0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Funders that welcome advancing faith work:</a:t>
            </a:r>
          </a:p>
          <a:p>
            <a:pPr marL="0" indent="0" algn="ctr">
              <a:buNone/>
            </a:pPr>
            <a:endParaRPr lang="en-US" sz="2400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Henry Smith, Liz and Terry Bramall, </a:t>
            </a:r>
            <a:r>
              <a:rPr lang="en-US" sz="2400" dirty="0" err="1">
                <a:solidFill>
                  <a:schemeClr val="dk1"/>
                </a:solidFill>
                <a:latin typeface="+mn-lt"/>
                <a:cs typeface="+mn-cs"/>
              </a:rPr>
              <a:t>Allchurches</a:t>
            </a: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 Trust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National Churches Trust, </a:t>
            </a:r>
            <a:r>
              <a:rPr lang="en-US" sz="2400" dirty="0" err="1">
                <a:solidFill>
                  <a:schemeClr val="dk1"/>
                </a:solidFill>
                <a:latin typeface="+mn-lt"/>
                <a:cs typeface="+mn-cs"/>
              </a:rPr>
              <a:t>Josepth</a:t>
            </a: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 Rank Trust, Laing Family Trust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Rayne Foundation, Wolfson Family Charitable Trust, </a:t>
            </a:r>
            <a:r>
              <a:rPr lang="en-US" sz="2400" dirty="0" err="1">
                <a:solidFill>
                  <a:schemeClr val="dk1"/>
                </a:solidFill>
                <a:latin typeface="+mn-lt"/>
                <a:cs typeface="+mn-cs"/>
              </a:rPr>
              <a:t>Clore</a:t>
            </a: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 Duffield Foundation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Issa Foundation, Aziz Foundation, Z V M </a:t>
            </a:r>
            <a:r>
              <a:rPr lang="en-US" sz="2400" dirty="0" err="1">
                <a:solidFill>
                  <a:schemeClr val="dk1"/>
                </a:solidFill>
                <a:latin typeface="+mn-lt"/>
                <a:cs typeface="+mn-cs"/>
              </a:rPr>
              <a:t>Rangoonwala</a:t>
            </a: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 Foundation,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The Iqbal Bros Foundation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cs typeface="+mn-cs"/>
              </a:rPr>
              <a:t>Sport England - getting faith groups more involved in sport and activity</a:t>
            </a:r>
          </a:p>
          <a:p>
            <a:pPr marL="0" indent="0" algn="ctr">
              <a:buNone/>
            </a:pPr>
            <a:endParaRPr lang="en-US" dirty="0">
              <a:solidFill>
                <a:srgbClr val="0B0C0C"/>
              </a:solidFill>
              <a:latin typeface="GDS Transport"/>
            </a:endParaRPr>
          </a:p>
          <a:p>
            <a:pPr marL="0" indent="0">
              <a:buNone/>
            </a:pPr>
            <a:endParaRPr lang="en-US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>
              <a:buNone/>
            </a:pPr>
            <a:endParaRPr lang="en-US" b="0" i="0" dirty="0">
              <a:solidFill>
                <a:srgbClr val="0B0C0C"/>
              </a:solidFill>
              <a:effectLst/>
              <a:latin typeface="GDS Transport"/>
            </a:endParaRPr>
          </a:p>
        </p:txBody>
      </p:sp>
    </p:spTree>
    <p:extLst>
      <p:ext uri="{BB962C8B-B14F-4D97-AF65-F5344CB8AC3E}">
        <p14:creationId xmlns:p14="http://schemas.microsoft.com/office/powerpoint/2010/main" val="157167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DA81-5DC5-872B-7849-46978DA6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C0BD-F57D-99D5-088A-27456FE7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government ‘do God’? (Bloom report)</a:t>
            </a:r>
          </a:p>
          <a:p>
            <a:r>
              <a:rPr lang="en-US" dirty="0"/>
              <a:t>Cohesive Societies: Faith and Belief, by the thinktank Theos</a:t>
            </a:r>
          </a:p>
          <a:p>
            <a:r>
              <a:rPr lang="en-GB" dirty="0"/>
              <a:t>Keeping the Faith, </a:t>
            </a:r>
            <a:r>
              <a:rPr lang="en-US" dirty="0"/>
              <a:t>All-Party Parliamentary Group on Faith and Society 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82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A8EA-8A9A-D55F-7FFB-8549A774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9015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463B-977F-7F88-2540-69CE327D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Khalid Sadi</a:t>
            </a:r>
          </a:p>
          <a:p>
            <a:pPr marL="0" indent="0" algn="ctr">
              <a:buNone/>
            </a:pPr>
            <a:r>
              <a:rPr lang="en-US" sz="4400" dirty="0"/>
              <a:t>VCS (Voluntary Community Sector) Development Officer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074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B99B-7C7C-BB48-97F2-7EA6D805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Faith groups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28C7-F40C-792D-549A-7628E880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Several universities as well as the Joseph Rowntree Foundation identified that faith groups:</a:t>
            </a:r>
          </a:p>
          <a:p>
            <a:pPr marL="0" indent="0" algn="l">
              <a:buNone/>
            </a:pPr>
            <a:endParaRPr lang="en-US" sz="26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Make a multi-faceted contribution to individual and community wellbeing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Reach parts of society that other groups struggle to connect with</a:t>
            </a:r>
          </a:p>
          <a:p>
            <a:pPr algn="l"/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Active in areas of high need, such as: homelessness, crime prevention and alcohol dependency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Largely self-financing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Stimulate high levels of volunteering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0" indent="0" algn="l">
              <a:buNone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They 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Rooted in their local communities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dk1"/>
                </a:solidFill>
                <a:latin typeface="+mn-lt"/>
                <a:cs typeface="+mn-cs"/>
              </a:rPr>
              <a:t>Play a central role within communities and can foster local trust, commitment and financial or in-kind resources.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1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A6A8-4DDA-456A-A6FD-1B90B357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opportunities within LBTH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38AE6F-CE61-0992-A402-4000C4D5B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91698"/>
              </p:ext>
            </p:extLst>
          </p:nvPr>
        </p:nvGraphicFramePr>
        <p:xfrm>
          <a:off x="1210691" y="1446967"/>
          <a:ext cx="977061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170">
                  <a:extLst>
                    <a:ext uri="{9D8B030D-6E8A-4147-A177-3AD203B41FA5}">
                      <a16:colId xmlns:a16="http://schemas.microsoft.com/office/drawing/2014/main" val="394356517"/>
                    </a:ext>
                  </a:extLst>
                </a:gridCol>
                <a:gridCol w="1372540">
                  <a:extLst>
                    <a:ext uri="{9D8B030D-6E8A-4147-A177-3AD203B41FA5}">
                      <a16:colId xmlns:a16="http://schemas.microsoft.com/office/drawing/2014/main" val="4224514823"/>
                    </a:ext>
                  </a:extLst>
                </a:gridCol>
                <a:gridCol w="1443591">
                  <a:extLst>
                    <a:ext uri="{9D8B030D-6E8A-4147-A177-3AD203B41FA5}">
                      <a16:colId xmlns:a16="http://schemas.microsoft.com/office/drawing/2014/main" val="1866618721"/>
                    </a:ext>
                  </a:extLst>
                </a:gridCol>
                <a:gridCol w="1650012">
                  <a:extLst>
                    <a:ext uri="{9D8B030D-6E8A-4147-A177-3AD203B41FA5}">
                      <a16:colId xmlns:a16="http://schemas.microsoft.com/office/drawing/2014/main" val="1971976497"/>
                    </a:ext>
                  </a:extLst>
                </a:gridCol>
                <a:gridCol w="1643866">
                  <a:extLst>
                    <a:ext uri="{9D8B030D-6E8A-4147-A177-3AD203B41FA5}">
                      <a16:colId xmlns:a16="http://schemas.microsoft.com/office/drawing/2014/main" val="4252871194"/>
                    </a:ext>
                  </a:extLst>
                </a:gridCol>
                <a:gridCol w="1467439">
                  <a:extLst>
                    <a:ext uri="{9D8B030D-6E8A-4147-A177-3AD203B41FA5}">
                      <a16:colId xmlns:a16="http://schemas.microsoft.com/office/drawing/2014/main" val="2737979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Grants </a:t>
                      </a:r>
                    </a:p>
                    <a:p>
                      <a:r>
                        <a:rPr lang="en-US" dirty="0" err="1"/>
                        <a:t>programme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themes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(£)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Org. income threshold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Max. award amount (£)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6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 grants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 building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&lt;£150,000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times per year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566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events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&lt;£250,000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times per year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25203"/>
                  </a:ext>
                </a:extLst>
              </a:tr>
              <a:tr h="49882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chest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&lt;£150,000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£500 x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times per year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3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Emergency grants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Ongoing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6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MCGP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 themes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£3.5m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N/A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£40,000 x 3.5 years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Closed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3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2E12-4A70-A5A3-170C-001EBCB2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Indicative timelines 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A858F32-12E3-1008-C48D-C938BAE41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02304"/>
              </p:ext>
            </p:extLst>
          </p:nvPr>
        </p:nvGraphicFramePr>
        <p:xfrm>
          <a:off x="1889760" y="1654745"/>
          <a:ext cx="84124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7380981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934812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44365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69438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Funding Round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Notification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3454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2023/24 FY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75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 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December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March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982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2024/25 FY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April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May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8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July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August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September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37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November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December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February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3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1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0781-0EF2-689C-4747-4FF1EFB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and political restrictions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335-FAE0-778C-91CD-DD19FB569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rtl="0" fontAlgn="base">
              <a:buNone/>
            </a:pPr>
            <a:r>
              <a:rPr lang="en-US" sz="2300" dirty="0"/>
              <a:t>Funding is available to: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voluntary and community </a:t>
            </a:r>
            <a:r>
              <a:rPr lang="en-US" sz="2300" dirty="0" err="1"/>
              <a:t>organisations</a:t>
            </a:r>
            <a:r>
              <a:rPr lang="en-US" sz="2300" dirty="0"/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registered charities, including charitable incorporated </a:t>
            </a:r>
            <a:r>
              <a:rPr lang="en-US" sz="2300" dirty="0" err="1"/>
              <a:t>organisations</a:t>
            </a:r>
            <a:r>
              <a:rPr lang="en-US" sz="2300" dirty="0"/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registered not-for-profit companies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registered community interest companies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>
                <a:highlight>
                  <a:srgbClr val="FFFF00"/>
                </a:highlight>
              </a:rPr>
              <a:t>faith-based groups, where the funding is for inclusive activity that is open to all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 err="1"/>
              <a:t>Organisations</a:t>
            </a:r>
            <a:r>
              <a:rPr lang="en-US" sz="2300" dirty="0"/>
              <a:t> who have a registered office in Tower Hamlets, have a base within Tower Hamlets, or can demonstrate a track record of successful service delivery within the borough for at least two years. </a:t>
            </a:r>
          </a:p>
          <a:p>
            <a:pPr algn="l" rtl="0" fontAlgn="base"/>
            <a:r>
              <a:rPr lang="en-US" sz="2300" dirty="0"/>
              <a:t> </a:t>
            </a:r>
          </a:p>
          <a:p>
            <a:pPr marL="0" indent="0" algn="l" rtl="0" fontAlgn="base">
              <a:buNone/>
            </a:pPr>
            <a:r>
              <a:rPr lang="en-US" sz="2300" dirty="0"/>
              <a:t>Funding is not available to: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individuals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sole traders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/>
              <a:t>profit making companies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>
                <a:highlight>
                  <a:srgbClr val="FFFF00"/>
                </a:highlight>
              </a:rPr>
              <a:t>political </a:t>
            </a:r>
            <a:r>
              <a:rPr lang="en-US" sz="2300" dirty="0" err="1">
                <a:highlight>
                  <a:srgbClr val="FFFF00"/>
                </a:highlight>
              </a:rPr>
              <a:t>organisations</a:t>
            </a:r>
            <a:r>
              <a:rPr lang="en-US" sz="2300" dirty="0">
                <a:highlight>
                  <a:srgbClr val="FFFF00"/>
                </a:highlight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300" dirty="0">
                <a:highlight>
                  <a:srgbClr val="FFFF00"/>
                </a:highlight>
              </a:rPr>
              <a:t>religious activities - the Council will not fund activities that propagate a particular faith or faiths.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5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BA54-8046-18AD-6993-784EFF57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197"/>
            <a:ext cx="977061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grants: what type of projects can faith-based </a:t>
            </a:r>
            <a:r>
              <a:rPr lang="en-US" dirty="0" err="1"/>
              <a:t>organisations</a:t>
            </a:r>
            <a:r>
              <a:rPr lang="en-US" dirty="0"/>
              <a:t> get funding for?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ED47C-0B54-1B08-8853-99041E31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85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 algn="l" rtl="0" fontAlgn="base">
              <a:buNone/>
            </a:pPr>
            <a:r>
              <a:rPr lang="en-US" sz="4000" u="sng" dirty="0"/>
              <a:t>Capacity Building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Learning and development which improves your management committee, staff and volunteer skills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Consultancy to get specialist advice/guidance to your </a:t>
            </a:r>
            <a:r>
              <a:rPr lang="en-US" sz="3400" dirty="0" err="1"/>
              <a:t>organisation</a:t>
            </a:r>
            <a:r>
              <a:rPr lang="en-US" sz="3400" dirty="0"/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Marketing, communications and bid writing support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Research and evaluation </a:t>
            </a:r>
          </a:p>
          <a:p>
            <a:pPr marL="0" indent="0" algn="l" rtl="0" fontAlgn="base">
              <a:buNone/>
            </a:pPr>
            <a:r>
              <a:rPr lang="en-US" sz="4000" u="sng" dirty="0"/>
              <a:t>Community Events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Room or venue hire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Transport hire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Refreshments, insurance costs, marketing and equipment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Costs of workshops or facilitators </a:t>
            </a:r>
          </a:p>
          <a:p>
            <a:pPr marL="0" indent="0" algn="l" rtl="0" fontAlgn="base">
              <a:buNone/>
            </a:pPr>
            <a:r>
              <a:rPr lang="en-US" sz="4000" u="sng" dirty="0"/>
              <a:t>Community Chest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Room or venue hire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Transport hire, refreshments, Insurance costs, marketing and equipment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400" dirty="0"/>
              <a:t>Workshops or facilitators </a:t>
            </a:r>
          </a:p>
          <a:p>
            <a:pPr marL="0" indent="0" algn="l" rtl="0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7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565-F296-AD29-DA47-0AE11FC6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application?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FBD9-5FDF-441C-6944-E5C53C372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for money – volunteers, additional funding</a:t>
            </a:r>
          </a:p>
          <a:p>
            <a:r>
              <a:rPr lang="en-US" dirty="0"/>
              <a:t>Evidence of need</a:t>
            </a:r>
          </a:p>
          <a:p>
            <a:r>
              <a:rPr lang="en-US" dirty="0"/>
              <a:t>Social value</a:t>
            </a:r>
          </a:p>
          <a:p>
            <a:r>
              <a:rPr lang="en-GB" dirty="0"/>
              <a:t>Organised</a:t>
            </a:r>
            <a:r>
              <a:rPr lang="en-US" dirty="0"/>
              <a:t> well-researched project </a:t>
            </a:r>
          </a:p>
          <a:p>
            <a:r>
              <a:rPr lang="en-GB" dirty="0"/>
              <a:t>Clearly defined outcomes/outputs</a:t>
            </a:r>
          </a:p>
          <a:p>
            <a:r>
              <a:rPr lang="en-GB" dirty="0"/>
              <a:t>Demonstrating track record</a:t>
            </a:r>
          </a:p>
          <a:p>
            <a:r>
              <a:rPr lang="en-GB" dirty="0"/>
              <a:t>Well considered budget</a:t>
            </a:r>
          </a:p>
        </p:txBody>
      </p:sp>
    </p:spTree>
    <p:extLst>
      <p:ext uri="{BB962C8B-B14F-4D97-AF65-F5344CB8AC3E}">
        <p14:creationId xmlns:p14="http://schemas.microsoft.com/office/powerpoint/2010/main" val="191861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B81E-5882-8F2F-A8BB-E23CF6E5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197"/>
            <a:ext cx="991445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Previously funded projects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9934-8866-D89B-F77A-917E562E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What type of activities can faith-based </a:t>
            </a:r>
            <a:r>
              <a:rPr lang="en-US" dirty="0" err="1"/>
              <a:t>organisations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get funding for?</a:t>
            </a:r>
          </a:p>
          <a:p>
            <a:pPr marL="0" indent="0">
              <a:buNone/>
            </a:pPr>
            <a:r>
              <a:rPr lang="en-US" dirty="0"/>
              <a:t>Sports projects</a:t>
            </a:r>
          </a:p>
          <a:p>
            <a:pPr marL="0" indent="0">
              <a:buNone/>
            </a:pPr>
            <a:r>
              <a:rPr lang="en-US" dirty="0"/>
              <a:t>Community litter picking </a:t>
            </a:r>
          </a:p>
          <a:p>
            <a:pPr marL="0" indent="0">
              <a:buNone/>
            </a:pPr>
            <a:r>
              <a:rPr lang="en-US" dirty="0"/>
              <a:t>Safer Parks </a:t>
            </a:r>
          </a:p>
          <a:p>
            <a:pPr marL="0" indent="0">
              <a:buNone/>
            </a:pPr>
            <a:r>
              <a:rPr lang="en-US" dirty="0"/>
              <a:t>Senior citizens health projects </a:t>
            </a:r>
          </a:p>
          <a:p>
            <a:pPr marL="0" indent="0">
              <a:buNone/>
            </a:pPr>
            <a:r>
              <a:rPr lang="en-US" dirty="0"/>
              <a:t>Education and training</a:t>
            </a:r>
          </a:p>
          <a:p>
            <a:pPr marL="0" indent="0">
              <a:buNone/>
            </a:pPr>
            <a:r>
              <a:rPr lang="en-US" dirty="0"/>
              <a:t>Food banks</a:t>
            </a:r>
          </a:p>
          <a:p>
            <a:pPr marL="0" indent="0">
              <a:buNone/>
            </a:pPr>
            <a:r>
              <a:rPr lang="en-US" dirty="0"/>
              <a:t>Luncheon clubs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31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B513BD579BF4FAC6B5580372F2F7E" ma:contentTypeVersion="12" ma:contentTypeDescription="Create a new document." ma:contentTypeScope="" ma:versionID="825220b275ae27ac51bcca61e596a08d">
  <xsd:schema xmlns:xsd="http://www.w3.org/2001/XMLSchema" xmlns:xs="http://www.w3.org/2001/XMLSchema" xmlns:p="http://schemas.microsoft.com/office/2006/metadata/properties" xmlns:ns3="2a4cc58a-d66d-45cf-b590-f56250971858" xmlns:ns4="46c37b34-2409-4c5e-90c0-b948f1353365" targetNamespace="http://schemas.microsoft.com/office/2006/metadata/properties" ma:root="true" ma:fieldsID="35fe7b5627b822305097cbd2168a9121" ns3:_="" ns4:_="">
    <xsd:import namespace="2a4cc58a-d66d-45cf-b590-f56250971858"/>
    <xsd:import namespace="46c37b34-2409-4c5e-90c0-b948f13533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c58a-d66d-45cf-b590-f56250971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37b34-2409-4c5e-90c0-b948f1353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ADC5A-807F-42B2-92C7-50F51D6D3270}">
  <ds:schemaRefs>
    <ds:schemaRef ds:uri="http://purl.org/dc/elements/1.1/"/>
    <ds:schemaRef ds:uri="http://www.w3.org/XML/1998/namespace"/>
    <ds:schemaRef ds:uri="2a4cc58a-d66d-45cf-b590-f56250971858"/>
    <ds:schemaRef ds:uri="46c37b34-2409-4c5e-90c0-b948f135336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552A82-D88C-439A-AA03-07F21C863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cc58a-d66d-45cf-b590-f56250971858"/>
    <ds:schemaRef ds:uri="46c37b34-2409-4c5e-90c0-b948f1353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AC92BE-7F65-4AD4-9C31-5651DA116B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9297</TotalTime>
  <Words>707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GDS Transport</vt:lpstr>
      <vt:lpstr>Office Theme</vt:lpstr>
      <vt:lpstr>Funding the VCS</vt:lpstr>
      <vt:lpstr>PowerPoint Presentation</vt:lpstr>
      <vt:lpstr>Impact of Faith groups</vt:lpstr>
      <vt:lpstr>Funding opportunities within LBTH</vt:lpstr>
      <vt:lpstr>Indicative timelines </vt:lpstr>
      <vt:lpstr>Religious and political restrictions</vt:lpstr>
      <vt:lpstr>Small grants: what type of projects can faith-based organisations get funding for?</vt:lpstr>
      <vt:lpstr>What makes a good application? </vt:lpstr>
      <vt:lpstr>Previously funded projects</vt:lpstr>
      <vt:lpstr>Examples of central government funding</vt:lpstr>
      <vt:lpstr>Local and national charitable trusts and foundations</vt:lpstr>
      <vt:lpstr>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Mike Pickin</dc:creator>
  <cp:lastModifiedBy>Khalid Sadi</cp:lastModifiedBy>
  <cp:revision>5</cp:revision>
  <dcterms:created xsi:type="dcterms:W3CDTF">2020-02-07T11:14:16Z</dcterms:created>
  <dcterms:modified xsi:type="dcterms:W3CDTF">2023-10-16T11:26:39Z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0x01010047BB513BD579BF4FAC6B5580372F2F7E</vt:lpwstr>
  </property>
</Properties>
</file>